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autoCompressPictures="0">
  <p:sldMasterIdLst>
    <p:sldMasterId id="2147483648" r:id="rId1"/>
  </p:sldMasterIdLst>
  <p:notesMasterIdLst>
    <p:notesMasterId r:id="rId18"/>
  </p:notesMasterIdLst>
  <p:sldIdLst>
    <p:sldId id="283" r:id="rId2"/>
    <p:sldId id="282" r:id="rId3"/>
    <p:sldId id="277" r:id="rId4"/>
    <p:sldId id="293" r:id="rId5"/>
    <p:sldId id="305" r:id="rId6"/>
    <p:sldId id="308" r:id="rId7"/>
    <p:sldId id="302" r:id="rId8"/>
    <p:sldId id="303" r:id="rId9"/>
    <p:sldId id="304" r:id="rId10"/>
    <p:sldId id="307" r:id="rId11"/>
    <p:sldId id="309" r:id="rId12"/>
    <p:sldId id="311" r:id="rId13"/>
    <p:sldId id="306" r:id="rId14"/>
    <p:sldId id="310" r:id="rId15"/>
    <p:sldId id="298" r:id="rId16"/>
    <p:sldId id="285" r:id="rId17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r:id="rId35" roundtripDataSignature="AMtx7mhSaRiTD9uDhGJ3nUfwohnl+c0Rs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5738"/>
    <a:srgbClr val="FF552E"/>
    <a:srgbClr val="E84B36"/>
    <a:srgbClr val="15264B"/>
    <a:srgbClr val="1B4284"/>
    <a:srgbClr val="13294B"/>
    <a:srgbClr val="0E2248"/>
    <a:srgbClr val="0E2E5A"/>
    <a:srgbClr val="0B1A53"/>
    <a:srgbClr val="03091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266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1400" y="17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35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075278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3" name="Google Shape;14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783692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298088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3" name="Google Shape;23;p1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5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25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7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7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18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9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9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19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19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19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2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22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3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3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Google Shape;68;p23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24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3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145;p7">
            <a:extLst>
              <a:ext uri="{FF2B5EF4-FFF2-40B4-BE49-F238E27FC236}">
                <a16:creationId xmlns:a16="http://schemas.microsoft.com/office/drawing/2014/main" id="{001E8A82-2D09-8A40-AB15-BEA76228B6A2}"/>
              </a:ext>
            </a:extLst>
          </p:cNvPr>
          <p:cNvSpPr/>
          <p:nvPr/>
        </p:nvSpPr>
        <p:spPr>
          <a:xfrm rot="10800000" flipH="1">
            <a:off x="-1" y="0"/>
            <a:ext cx="12192000" cy="6866164"/>
          </a:xfrm>
          <a:prstGeom prst="rect">
            <a:avLst/>
          </a:prstGeom>
          <a:solidFill>
            <a:srgbClr val="13294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" name="Picture 9" descr="A picture containing building, street&#10;&#10;Description automatically generated">
            <a:extLst>
              <a:ext uri="{FF2B5EF4-FFF2-40B4-BE49-F238E27FC236}">
                <a16:creationId xmlns:a16="http://schemas.microsoft.com/office/drawing/2014/main" id="{DF7902D4-540E-464A-BEC7-4711C02B376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>
            <a:off x="-2" y="8165"/>
            <a:ext cx="12192000" cy="6858000"/>
          </a:xfrm>
          <a:prstGeom prst="rect">
            <a:avLst/>
          </a:prstGeom>
        </p:spPr>
      </p:pic>
      <p:sp>
        <p:nvSpPr>
          <p:cNvPr id="4" name="Google Shape;97;p1">
            <a:extLst>
              <a:ext uri="{FF2B5EF4-FFF2-40B4-BE49-F238E27FC236}">
                <a16:creationId xmlns:a16="http://schemas.microsoft.com/office/drawing/2014/main" id="{6EE6B1E5-9B9E-FD48-9F48-627803FDB7F5}"/>
              </a:ext>
            </a:extLst>
          </p:cNvPr>
          <p:cNvSpPr txBox="1"/>
          <p:nvPr/>
        </p:nvSpPr>
        <p:spPr>
          <a:xfrm>
            <a:off x="1134035" y="2553964"/>
            <a:ext cx="9923929" cy="16773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4500" b="1" i="0" u="none" strike="noStrike" cap="none" dirty="0">
                <a:solidFill>
                  <a:schemeClr val="lt1"/>
                </a:solidFill>
                <a:latin typeface="+mn-lt"/>
                <a:ea typeface="Helvetica Neue"/>
                <a:cs typeface="Helvetica Neue"/>
                <a:sym typeface="Helvetica Neue"/>
              </a:rPr>
              <a:t>ECE 425 MP2 Presentation</a:t>
            </a:r>
            <a:endParaRPr sz="4500" dirty="0">
              <a:latin typeface="+mn-lt"/>
            </a:endParaRPr>
          </a:p>
          <a:p>
            <a:pPr marL="0" marR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500" i="0" u="none" strike="noStrike" cap="none">
                <a:solidFill>
                  <a:schemeClr val="lt1"/>
                </a:solidFill>
                <a:latin typeface="+mn-lt"/>
                <a:ea typeface="Helvetica Neue"/>
                <a:cs typeface="Helvetica Neue"/>
                <a:sym typeface="Helvetica Neue"/>
              </a:rPr>
              <a:t>Jack Arndt</a:t>
            </a:r>
            <a:endParaRPr lang="en-US" sz="2500" i="0" u="none" strike="noStrike" cap="none" dirty="0">
              <a:solidFill>
                <a:schemeClr val="lt1"/>
              </a:solidFill>
              <a:latin typeface="+mn-lt"/>
              <a:ea typeface="Helvetica Neue"/>
              <a:cs typeface="Helvetica Neue"/>
              <a:sym typeface="Helvetica Neue"/>
            </a:endParaRPr>
          </a:p>
          <a:p>
            <a:pPr lvl="0" algn="ctr">
              <a:spcBef>
                <a:spcPts val="600"/>
              </a:spcBef>
            </a:pPr>
            <a:endParaRPr lang="en-US" sz="1800" dirty="0">
              <a:solidFill>
                <a:schemeClr val="lt1"/>
              </a:solidFill>
              <a:latin typeface="+mn-lt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" name="Google Shape;98;p1">
            <a:extLst>
              <a:ext uri="{FF2B5EF4-FFF2-40B4-BE49-F238E27FC236}">
                <a16:creationId xmlns:a16="http://schemas.microsoft.com/office/drawing/2014/main" id="{5C6D8374-322F-A84C-B20A-504C6528FDDA}"/>
              </a:ext>
            </a:extLst>
          </p:cNvPr>
          <p:cNvSpPr txBox="1"/>
          <p:nvPr/>
        </p:nvSpPr>
        <p:spPr>
          <a:xfrm>
            <a:off x="3922057" y="3968200"/>
            <a:ext cx="4347882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spc="300" dirty="0">
                <a:solidFill>
                  <a:schemeClr val="bg1"/>
                </a:solidFill>
                <a:latin typeface="+mn-lt"/>
                <a:ea typeface="Helvetica Neue Light"/>
                <a:sym typeface="Helvetica Neue Light"/>
              </a:rPr>
              <a:t>April 27</a:t>
            </a:r>
            <a:r>
              <a:rPr lang="en-US" sz="1800" spc="300" baseline="30000" dirty="0">
                <a:solidFill>
                  <a:schemeClr val="bg1"/>
                </a:solidFill>
                <a:latin typeface="+mn-lt"/>
                <a:ea typeface="Helvetica Neue Light"/>
                <a:sym typeface="Helvetica Neue Light"/>
              </a:rPr>
              <a:t>TH</a:t>
            </a:r>
            <a:r>
              <a:rPr lang="en-US" sz="1800" spc="300" dirty="0">
                <a:solidFill>
                  <a:schemeClr val="bg1"/>
                </a:solidFill>
                <a:latin typeface="+mn-lt"/>
                <a:ea typeface="Helvetica Neue Light"/>
                <a:sym typeface="Helvetica Neue Light"/>
              </a:rPr>
              <a:t>, 2022</a:t>
            </a:r>
            <a:endParaRPr sz="1800" spc="3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2" name="Google Shape;100;p1">
            <a:extLst>
              <a:ext uri="{FF2B5EF4-FFF2-40B4-BE49-F238E27FC236}">
                <a16:creationId xmlns:a16="http://schemas.microsoft.com/office/drawing/2014/main" id="{287FD936-B91A-E95F-9E98-8F8A062C7BDA}"/>
              </a:ext>
            </a:extLst>
          </p:cNvPr>
          <p:cNvSpPr txBox="1"/>
          <p:nvPr/>
        </p:nvSpPr>
        <p:spPr>
          <a:xfrm>
            <a:off x="9335597" y="6524381"/>
            <a:ext cx="24734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r"/>
            <a:r>
              <a:rPr lang="en-US" sz="900" spc="200" dirty="0">
                <a:solidFill>
                  <a:schemeClr val="bg1"/>
                </a:solidFill>
                <a:ea typeface="Helvetica Neue Light"/>
                <a:cs typeface="Helvetica Neue Light"/>
                <a:sym typeface="Helvetica Neue Light"/>
              </a:rPr>
              <a:t>GRAINGER ENGINEERING</a:t>
            </a:r>
          </a:p>
        </p:txBody>
      </p:sp>
      <p:sp>
        <p:nvSpPr>
          <p:cNvPr id="15" name="Google Shape;100;p1">
            <a:extLst>
              <a:ext uri="{FF2B5EF4-FFF2-40B4-BE49-F238E27FC236}">
                <a16:creationId xmlns:a16="http://schemas.microsoft.com/office/drawing/2014/main" id="{981D5F3B-B697-0EDF-B060-F2D16DD171BA}"/>
              </a:ext>
            </a:extLst>
          </p:cNvPr>
          <p:cNvSpPr txBox="1"/>
          <p:nvPr/>
        </p:nvSpPr>
        <p:spPr>
          <a:xfrm>
            <a:off x="-387393" y="6519946"/>
            <a:ext cx="5499426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r"/>
            <a:r>
              <a:rPr lang="en-US" sz="900" spc="200" dirty="0">
                <a:solidFill>
                  <a:schemeClr val="bg1"/>
                </a:solidFill>
                <a:ea typeface="Helvetica Neue Light"/>
                <a:cs typeface="Helvetica Neue Light"/>
                <a:sym typeface="Helvetica Neue Light"/>
              </a:rPr>
              <a:t>DEPARTMENT OF ELECTRICAL &amp; COMPUTER ENGINEERING</a:t>
            </a:r>
          </a:p>
        </p:txBody>
      </p:sp>
      <p:pic>
        <p:nvPicPr>
          <p:cNvPr id="17" name="Picture 16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9A08B53C-0D8D-7214-6094-FC5C725F7D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9356" y="474186"/>
            <a:ext cx="4673288" cy="1557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6134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45;p7">
            <a:extLst>
              <a:ext uri="{FF2B5EF4-FFF2-40B4-BE49-F238E27FC236}">
                <a16:creationId xmlns:a16="http://schemas.microsoft.com/office/drawing/2014/main" id="{37E7B2F9-4530-7540-9A7D-25FE9B6FF02F}"/>
              </a:ext>
            </a:extLst>
          </p:cNvPr>
          <p:cNvSpPr/>
          <p:nvPr/>
        </p:nvSpPr>
        <p:spPr>
          <a:xfrm rot="10800000" flipH="1">
            <a:off x="0" y="6437013"/>
            <a:ext cx="12192000" cy="42098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 dirty="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45;p7">
            <a:extLst>
              <a:ext uri="{FF2B5EF4-FFF2-40B4-BE49-F238E27FC236}">
                <a16:creationId xmlns:a16="http://schemas.microsoft.com/office/drawing/2014/main" id="{75FA8318-9B15-7F47-850F-EEEFE73BE161}"/>
              </a:ext>
            </a:extLst>
          </p:cNvPr>
          <p:cNvSpPr/>
          <p:nvPr/>
        </p:nvSpPr>
        <p:spPr>
          <a:xfrm rot="10800000" flipH="1">
            <a:off x="0" y="0"/>
            <a:ext cx="12192000" cy="868220"/>
          </a:xfrm>
          <a:prstGeom prst="rect">
            <a:avLst/>
          </a:prstGeom>
          <a:solidFill>
            <a:srgbClr val="13294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00;p1">
            <a:extLst>
              <a:ext uri="{FF2B5EF4-FFF2-40B4-BE49-F238E27FC236}">
                <a16:creationId xmlns:a16="http://schemas.microsoft.com/office/drawing/2014/main" id="{D85133A3-D3C6-7F4C-886E-6BEEF5BF5DD0}"/>
              </a:ext>
            </a:extLst>
          </p:cNvPr>
          <p:cNvSpPr txBox="1"/>
          <p:nvPr/>
        </p:nvSpPr>
        <p:spPr>
          <a:xfrm>
            <a:off x="376808" y="6524381"/>
            <a:ext cx="6426326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sz="900" spc="200" dirty="0">
                <a:solidFill>
                  <a:schemeClr val="bg1"/>
                </a:solidFill>
                <a:ea typeface="Helvetica Neue Light"/>
                <a:cs typeface="Helvetica Neue Light"/>
                <a:sym typeface="Helvetica Neue Light"/>
              </a:rPr>
              <a:t>ECE 425 MP2 PRESENTATION</a:t>
            </a:r>
          </a:p>
        </p:txBody>
      </p:sp>
      <p:sp>
        <p:nvSpPr>
          <p:cNvPr id="13" name="Google Shape;100;p1">
            <a:extLst>
              <a:ext uri="{FF2B5EF4-FFF2-40B4-BE49-F238E27FC236}">
                <a16:creationId xmlns:a16="http://schemas.microsoft.com/office/drawing/2014/main" id="{C0C6FF5B-A16D-B943-8158-9394C4171284}"/>
              </a:ext>
            </a:extLst>
          </p:cNvPr>
          <p:cNvSpPr txBox="1"/>
          <p:nvPr/>
        </p:nvSpPr>
        <p:spPr>
          <a:xfrm>
            <a:off x="9335597" y="6524381"/>
            <a:ext cx="24734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r"/>
            <a:r>
              <a:rPr lang="en-US" sz="900" spc="200" dirty="0">
                <a:solidFill>
                  <a:schemeClr val="bg1"/>
                </a:solidFill>
                <a:ea typeface="Helvetica Neue Light"/>
                <a:cs typeface="Helvetica Neue Light"/>
                <a:sym typeface="Helvetica Neue Light"/>
              </a:rPr>
              <a:t>GRAINGER ENGINEERING</a:t>
            </a:r>
          </a:p>
        </p:txBody>
      </p:sp>
      <p:pic>
        <p:nvPicPr>
          <p:cNvPr id="15" name="Picture 14" descr="A close up of a logo&#10;&#10;Description automatically generated">
            <a:extLst>
              <a:ext uri="{FF2B5EF4-FFF2-40B4-BE49-F238E27FC236}">
                <a16:creationId xmlns:a16="http://schemas.microsoft.com/office/drawing/2014/main" id="{A9194208-BB88-DA45-8C43-B250F5F37B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4210" y="228014"/>
            <a:ext cx="277906" cy="401420"/>
          </a:xfrm>
          <a:prstGeom prst="rect">
            <a:avLst/>
          </a:prstGeom>
        </p:spPr>
      </p:pic>
      <p:sp>
        <p:nvSpPr>
          <p:cNvPr id="16" name="Google Shape;100;p1">
            <a:extLst>
              <a:ext uri="{FF2B5EF4-FFF2-40B4-BE49-F238E27FC236}">
                <a16:creationId xmlns:a16="http://schemas.microsoft.com/office/drawing/2014/main" id="{226FBA8E-8ED2-0F48-B1E6-A03B9736B136}"/>
              </a:ext>
            </a:extLst>
          </p:cNvPr>
          <p:cNvSpPr txBox="1"/>
          <p:nvPr/>
        </p:nvSpPr>
        <p:spPr>
          <a:xfrm>
            <a:off x="376810" y="204051"/>
            <a:ext cx="1091002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sz="2400" i="1" dirty="0" err="1">
                <a:solidFill>
                  <a:schemeClr val="lt1"/>
                </a:solidFill>
                <a:ea typeface="Helvetica Neue"/>
                <a:cs typeface="Helvetica Neue"/>
                <a:sym typeface="Helvetica Neue"/>
              </a:rPr>
              <a:t>regbit</a:t>
            </a:r>
            <a:r>
              <a:rPr lang="en-US" sz="2400" dirty="0">
                <a:solidFill>
                  <a:schemeClr val="lt1"/>
                </a:solidFill>
                <a:ea typeface="Helvetica Neue"/>
                <a:cs typeface="Helvetica Neue"/>
                <a:sym typeface="Helvetica Neue"/>
              </a:rPr>
              <a:t> and </a:t>
            </a:r>
            <a:r>
              <a:rPr lang="en-US" sz="2400" i="1" dirty="0" err="1">
                <a:solidFill>
                  <a:schemeClr val="lt1"/>
                </a:solidFill>
                <a:ea typeface="Helvetica Neue"/>
                <a:cs typeface="Helvetica Neue"/>
                <a:sym typeface="Helvetica Neue"/>
              </a:rPr>
              <a:t>regfile</a:t>
            </a:r>
            <a:r>
              <a:rPr lang="en-US" sz="2400" i="1" dirty="0">
                <a:solidFill>
                  <a:schemeClr val="lt1"/>
                </a:solidFill>
                <a:ea typeface="Helvetica Neue"/>
                <a:cs typeface="Helvetica Neue"/>
                <a:sym typeface="Helvetica Neue"/>
              </a:rPr>
              <a:t> </a:t>
            </a:r>
            <a:r>
              <a:rPr lang="en-US" sz="2400" dirty="0">
                <a:solidFill>
                  <a:schemeClr val="lt1"/>
                </a:solidFill>
                <a:ea typeface="Helvetica Neue"/>
                <a:cs typeface="Helvetica Neue"/>
                <a:sym typeface="Helvetica Neue"/>
              </a:rPr>
              <a:t>Design</a:t>
            </a:r>
            <a:endParaRPr lang="en-US" sz="2400" i="1" dirty="0"/>
          </a:p>
        </p:txBody>
      </p:sp>
      <p:pic>
        <p:nvPicPr>
          <p:cNvPr id="5" name="Picture 4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8D0B50CE-E484-6996-FAA8-042761DAFC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666" y="3344760"/>
            <a:ext cx="2484740" cy="26025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C3EDF6D-8124-77F9-0760-D8B74BA9A0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8209" y="3182312"/>
            <a:ext cx="6096000" cy="1288513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A9AFADB9-D5C0-5606-3BFC-165438688D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58210" y="4837290"/>
            <a:ext cx="6096000" cy="1315429"/>
          </a:xfrm>
          <a:prstGeom prst="rect">
            <a:avLst/>
          </a:prstGeom>
        </p:spPr>
      </p:pic>
      <p:pic>
        <p:nvPicPr>
          <p:cNvPr id="11" name="Picture 10" descr="A screenshot of a game&#10;&#10;Description automatically generated with medium confidence">
            <a:extLst>
              <a:ext uri="{FF2B5EF4-FFF2-40B4-BE49-F238E27FC236}">
                <a16:creationId xmlns:a16="http://schemas.microsoft.com/office/drawing/2014/main" id="{3C5C0F98-465B-1AE5-C10E-5A4A90D833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14852" y="3139382"/>
            <a:ext cx="1097912" cy="301333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626429C-D1E5-BD50-87F4-658E883C2157}"/>
              </a:ext>
            </a:extLst>
          </p:cNvPr>
          <p:cNvSpPr txBox="1"/>
          <p:nvPr/>
        </p:nvSpPr>
        <p:spPr>
          <a:xfrm>
            <a:off x="1259412" y="5974715"/>
            <a:ext cx="11352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i="1" dirty="0" err="1"/>
              <a:t>regbit</a:t>
            </a:r>
            <a:r>
              <a:rPr lang="en-US" sz="1000" i="1" dirty="0"/>
              <a:t> </a:t>
            </a:r>
            <a:r>
              <a:rPr lang="en-US" sz="1000" dirty="0"/>
              <a:t>Schematic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DB8FA63-2E3C-D1C2-734B-E8FDF4E63063}"/>
              </a:ext>
            </a:extLst>
          </p:cNvPr>
          <p:cNvSpPr txBox="1"/>
          <p:nvPr/>
        </p:nvSpPr>
        <p:spPr>
          <a:xfrm>
            <a:off x="3807414" y="6179976"/>
            <a:ext cx="92044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i="1" dirty="0" err="1"/>
              <a:t>regbit</a:t>
            </a:r>
            <a:r>
              <a:rPr lang="en-US" sz="1000" i="1" dirty="0"/>
              <a:t> </a:t>
            </a:r>
            <a:r>
              <a:rPr lang="en-US" sz="1000" dirty="0"/>
              <a:t>Layout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124EA54-CB5D-8D60-82E2-D5C688CF6D51}"/>
              </a:ext>
            </a:extLst>
          </p:cNvPr>
          <p:cNvSpPr txBox="1"/>
          <p:nvPr/>
        </p:nvSpPr>
        <p:spPr>
          <a:xfrm>
            <a:off x="8031560" y="4522939"/>
            <a:ext cx="94929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i="1" dirty="0" err="1"/>
              <a:t>regfile</a:t>
            </a:r>
            <a:r>
              <a:rPr lang="en-US" sz="1000" i="1" dirty="0"/>
              <a:t> </a:t>
            </a:r>
            <a:r>
              <a:rPr lang="en-US" sz="1000" dirty="0"/>
              <a:t>Layout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8DAA46C-6E23-0312-6FB7-76A7B5D8AE19}"/>
              </a:ext>
            </a:extLst>
          </p:cNvPr>
          <p:cNvSpPr txBox="1"/>
          <p:nvPr/>
        </p:nvSpPr>
        <p:spPr>
          <a:xfrm>
            <a:off x="7539037" y="6155120"/>
            <a:ext cx="206498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i="1" dirty="0" err="1"/>
              <a:t>regfile</a:t>
            </a:r>
            <a:r>
              <a:rPr lang="en-US" sz="1000" i="1" dirty="0"/>
              <a:t> </a:t>
            </a:r>
            <a:r>
              <a:rPr lang="en-US" sz="1000" dirty="0"/>
              <a:t>Layout (Level 0 Hierarchy)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BCA4944-9AC0-A998-0A96-11B45242436B}"/>
              </a:ext>
            </a:extLst>
          </p:cNvPr>
          <p:cNvSpPr txBox="1"/>
          <p:nvPr/>
        </p:nvSpPr>
        <p:spPr>
          <a:xfrm>
            <a:off x="376808" y="1098429"/>
            <a:ext cx="1142085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design of the </a:t>
            </a:r>
            <a:r>
              <a:rPr lang="en-US" i="1" dirty="0" err="1"/>
              <a:t>regbit</a:t>
            </a:r>
            <a:r>
              <a:rPr lang="en-US" i="1" dirty="0"/>
              <a:t> </a:t>
            </a:r>
            <a:r>
              <a:rPr lang="en-US" dirty="0"/>
              <a:t>cell took into consideration that the </a:t>
            </a:r>
            <a:r>
              <a:rPr lang="en-US" i="1" dirty="0" err="1"/>
              <a:t>regfile</a:t>
            </a:r>
            <a:r>
              <a:rPr lang="en-US" dirty="0"/>
              <a:t> cell will contain 32 identical copies of itself</a:t>
            </a:r>
            <a:endParaRPr lang="en-US" i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i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Minimum transistors are utilized as the select signals applied to the transmission gates are supplied from the control unit, rather than using additional inverters to generate complementary signals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Two additional inverters would be necessary for </a:t>
            </a:r>
            <a:r>
              <a:rPr lang="en-US" u="sng" dirty="0"/>
              <a:t>each </a:t>
            </a:r>
            <a:r>
              <a:rPr lang="en-US" i="1" u="sng" dirty="0" err="1"/>
              <a:t>regbit</a:t>
            </a:r>
            <a:r>
              <a:rPr lang="en-US" dirty="0"/>
              <a:t> to generate these signals, which accounts for 64 inverters!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slight optimization recovered a huge portion of area in the overall design</a:t>
            </a:r>
          </a:p>
        </p:txBody>
      </p:sp>
    </p:spTree>
    <p:extLst>
      <p:ext uri="{BB962C8B-B14F-4D97-AF65-F5344CB8AC3E}">
        <p14:creationId xmlns:p14="http://schemas.microsoft.com/office/powerpoint/2010/main" val="26085891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45;p7">
            <a:extLst>
              <a:ext uri="{FF2B5EF4-FFF2-40B4-BE49-F238E27FC236}">
                <a16:creationId xmlns:a16="http://schemas.microsoft.com/office/drawing/2014/main" id="{37E7B2F9-4530-7540-9A7D-25FE9B6FF02F}"/>
              </a:ext>
            </a:extLst>
          </p:cNvPr>
          <p:cNvSpPr/>
          <p:nvPr/>
        </p:nvSpPr>
        <p:spPr>
          <a:xfrm rot="10800000" flipH="1">
            <a:off x="0" y="6437013"/>
            <a:ext cx="12192000" cy="42098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 dirty="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45;p7">
            <a:extLst>
              <a:ext uri="{FF2B5EF4-FFF2-40B4-BE49-F238E27FC236}">
                <a16:creationId xmlns:a16="http://schemas.microsoft.com/office/drawing/2014/main" id="{75FA8318-9B15-7F47-850F-EEEFE73BE161}"/>
              </a:ext>
            </a:extLst>
          </p:cNvPr>
          <p:cNvSpPr/>
          <p:nvPr/>
        </p:nvSpPr>
        <p:spPr>
          <a:xfrm rot="10800000" flipH="1">
            <a:off x="0" y="0"/>
            <a:ext cx="12192000" cy="868220"/>
          </a:xfrm>
          <a:prstGeom prst="rect">
            <a:avLst/>
          </a:prstGeom>
          <a:solidFill>
            <a:srgbClr val="13294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00;p1">
            <a:extLst>
              <a:ext uri="{FF2B5EF4-FFF2-40B4-BE49-F238E27FC236}">
                <a16:creationId xmlns:a16="http://schemas.microsoft.com/office/drawing/2014/main" id="{D85133A3-D3C6-7F4C-886E-6BEEF5BF5DD0}"/>
              </a:ext>
            </a:extLst>
          </p:cNvPr>
          <p:cNvSpPr txBox="1"/>
          <p:nvPr/>
        </p:nvSpPr>
        <p:spPr>
          <a:xfrm>
            <a:off x="376808" y="6524381"/>
            <a:ext cx="6426326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sz="900" spc="200" dirty="0">
                <a:solidFill>
                  <a:schemeClr val="bg1"/>
                </a:solidFill>
                <a:ea typeface="Helvetica Neue Light"/>
                <a:cs typeface="Helvetica Neue Light"/>
                <a:sym typeface="Helvetica Neue Light"/>
              </a:rPr>
              <a:t>ECE 425 MP2 PRESENTATION</a:t>
            </a:r>
          </a:p>
        </p:txBody>
      </p:sp>
      <p:sp>
        <p:nvSpPr>
          <p:cNvPr id="13" name="Google Shape;100;p1">
            <a:extLst>
              <a:ext uri="{FF2B5EF4-FFF2-40B4-BE49-F238E27FC236}">
                <a16:creationId xmlns:a16="http://schemas.microsoft.com/office/drawing/2014/main" id="{C0C6FF5B-A16D-B943-8158-9394C4171284}"/>
              </a:ext>
            </a:extLst>
          </p:cNvPr>
          <p:cNvSpPr txBox="1"/>
          <p:nvPr/>
        </p:nvSpPr>
        <p:spPr>
          <a:xfrm>
            <a:off x="9335597" y="6524381"/>
            <a:ext cx="24734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r"/>
            <a:r>
              <a:rPr lang="en-US" sz="900" spc="200" dirty="0">
                <a:solidFill>
                  <a:schemeClr val="bg1"/>
                </a:solidFill>
                <a:ea typeface="Helvetica Neue Light"/>
                <a:cs typeface="Helvetica Neue Light"/>
                <a:sym typeface="Helvetica Neue Light"/>
              </a:rPr>
              <a:t>GRAINGER ENGINEERING</a:t>
            </a:r>
          </a:p>
        </p:txBody>
      </p:sp>
      <p:pic>
        <p:nvPicPr>
          <p:cNvPr id="15" name="Picture 14" descr="A close up of a logo&#10;&#10;Description automatically generated">
            <a:extLst>
              <a:ext uri="{FF2B5EF4-FFF2-40B4-BE49-F238E27FC236}">
                <a16:creationId xmlns:a16="http://schemas.microsoft.com/office/drawing/2014/main" id="{A9194208-BB88-DA45-8C43-B250F5F37B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4210" y="228014"/>
            <a:ext cx="277906" cy="401420"/>
          </a:xfrm>
          <a:prstGeom prst="rect">
            <a:avLst/>
          </a:prstGeom>
        </p:spPr>
      </p:pic>
      <p:sp>
        <p:nvSpPr>
          <p:cNvPr id="16" name="Google Shape;100;p1">
            <a:extLst>
              <a:ext uri="{FF2B5EF4-FFF2-40B4-BE49-F238E27FC236}">
                <a16:creationId xmlns:a16="http://schemas.microsoft.com/office/drawing/2014/main" id="{226FBA8E-8ED2-0F48-B1E6-A03B9736B136}"/>
              </a:ext>
            </a:extLst>
          </p:cNvPr>
          <p:cNvSpPr txBox="1"/>
          <p:nvPr/>
        </p:nvSpPr>
        <p:spPr>
          <a:xfrm>
            <a:off x="376810" y="204051"/>
            <a:ext cx="1091002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sz="2400" i="1" dirty="0" err="1">
                <a:solidFill>
                  <a:schemeClr val="lt1"/>
                </a:solidFill>
                <a:ea typeface="Helvetica Neue"/>
                <a:cs typeface="Helvetica Neue"/>
                <a:sym typeface="Helvetica Neue"/>
              </a:rPr>
              <a:t>bitslice</a:t>
            </a:r>
            <a:r>
              <a:rPr lang="en-US" sz="2400" dirty="0">
                <a:solidFill>
                  <a:schemeClr val="lt1"/>
                </a:solidFill>
                <a:ea typeface="Helvetica Neue"/>
                <a:cs typeface="Helvetica Neue"/>
                <a:sym typeface="Helvetica Neue"/>
              </a:rPr>
              <a:t> Design</a:t>
            </a:r>
            <a:endParaRPr lang="en-US" sz="2400" i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CD85E4E-2F15-57C0-B6F0-6A5D051B25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5592" y="1179354"/>
            <a:ext cx="9540815" cy="102223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64A7564-57FE-5743-A4B9-D5AC99C6C829}"/>
              </a:ext>
            </a:extLst>
          </p:cNvPr>
          <p:cNvSpPr txBox="1"/>
          <p:nvPr/>
        </p:nvSpPr>
        <p:spPr>
          <a:xfrm>
            <a:off x="5335532" y="2193983"/>
            <a:ext cx="99257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i="1" dirty="0" err="1"/>
              <a:t>bitslice</a:t>
            </a:r>
            <a:r>
              <a:rPr lang="en-US" sz="1000" i="1" dirty="0"/>
              <a:t> </a:t>
            </a:r>
            <a:r>
              <a:rPr lang="en-US" sz="1000" dirty="0"/>
              <a:t>Layout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3FD3D1-792E-8DF1-F851-E678D810C7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5592" y="2512717"/>
            <a:ext cx="9540816" cy="108022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23518F6-78AC-481C-7576-68ED7EFC08AD}"/>
              </a:ext>
            </a:extLst>
          </p:cNvPr>
          <p:cNvSpPr txBox="1"/>
          <p:nvPr/>
        </p:nvSpPr>
        <p:spPr>
          <a:xfrm>
            <a:off x="4777686" y="3616018"/>
            <a:ext cx="21082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i="1" dirty="0" err="1"/>
              <a:t>bitslice</a:t>
            </a:r>
            <a:r>
              <a:rPr lang="en-US" sz="1000" i="1" dirty="0"/>
              <a:t> </a:t>
            </a:r>
            <a:r>
              <a:rPr lang="en-US" sz="1000" dirty="0"/>
              <a:t>Layout (Level 0 Hierarchy)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AF0E91-29B4-86F2-F3B8-470B2EB5C052}"/>
              </a:ext>
            </a:extLst>
          </p:cNvPr>
          <p:cNvSpPr txBox="1"/>
          <p:nvPr/>
        </p:nvSpPr>
        <p:spPr>
          <a:xfrm>
            <a:off x="357566" y="3949607"/>
            <a:ext cx="11555514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Up to this point in the design flow, </a:t>
            </a:r>
            <a:r>
              <a:rPr lang="en-US" dirty="0" err="1"/>
              <a:t>floorplanning</a:t>
            </a:r>
            <a:r>
              <a:rPr lang="en-US" dirty="0"/>
              <a:t> for </a:t>
            </a:r>
            <a:r>
              <a:rPr lang="en-US" i="1" dirty="0" err="1"/>
              <a:t>bitslice</a:t>
            </a:r>
            <a:r>
              <a:rPr lang="en-US" dirty="0"/>
              <a:t> was the most difficult</a:t>
            </a:r>
          </a:p>
          <a:p>
            <a:r>
              <a:rPr lang="en-US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While the modular “rectangular” cell shape had worked nicely for connecting/routing previous cells, it was a challenge to maintain when laying out </a:t>
            </a:r>
            <a:r>
              <a:rPr lang="en-US" i="1" dirty="0" err="1"/>
              <a:t>bitslice</a:t>
            </a:r>
            <a:endParaRPr lang="en-US" i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i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Based on previous design choices and considerations, we ultimately were left with tradeoff decision between ease of routing and area consumption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Note the lack of metal3 used in </a:t>
            </a:r>
            <a:r>
              <a:rPr lang="en-US" i="1" dirty="0" err="1"/>
              <a:t>bitslice</a:t>
            </a:r>
            <a:r>
              <a:rPr lang="en-US" dirty="0"/>
              <a:t> in order to preserve using metal3 when connecting multiple </a:t>
            </a:r>
            <a:r>
              <a:rPr lang="en-US" i="1" dirty="0" err="1"/>
              <a:t>bitslices</a:t>
            </a:r>
            <a:r>
              <a:rPr lang="en-US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i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i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i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96478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45;p7">
            <a:extLst>
              <a:ext uri="{FF2B5EF4-FFF2-40B4-BE49-F238E27FC236}">
                <a16:creationId xmlns:a16="http://schemas.microsoft.com/office/drawing/2014/main" id="{37E7B2F9-4530-7540-9A7D-25FE9B6FF02F}"/>
              </a:ext>
            </a:extLst>
          </p:cNvPr>
          <p:cNvSpPr/>
          <p:nvPr/>
        </p:nvSpPr>
        <p:spPr>
          <a:xfrm rot="10800000" flipH="1">
            <a:off x="0" y="6437013"/>
            <a:ext cx="12192000" cy="42098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 dirty="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45;p7">
            <a:extLst>
              <a:ext uri="{FF2B5EF4-FFF2-40B4-BE49-F238E27FC236}">
                <a16:creationId xmlns:a16="http://schemas.microsoft.com/office/drawing/2014/main" id="{75FA8318-9B15-7F47-850F-EEEFE73BE161}"/>
              </a:ext>
            </a:extLst>
          </p:cNvPr>
          <p:cNvSpPr/>
          <p:nvPr/>
        </p:nvSpPr>
        <p:spPr>
          <a:xfrm rot="10800000" flipH="1">
            <a:off x="0" y="0"/>
            <a:ext cx="12192000" cy="868220"/>
          </a:xfrm>
          <a:prstGeom prst="rect">
            <a:avLst/>
          </a:prstGeom>
          <a:solidFill>
            <a:srgbClr val="13294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00;p1">
            <a:extLst>
              <a:ext uri="{FF2B5EF4-FFF2-40B4-BE49-F238E27FC236}">
                <a16:creationId xmlns:a16="http://schemas.microsoft.com/office/drawing/2014/main" id="{D85133A3-D3C6-7F4C-886E-6BEEF5BF5DD0}"/>
              </a:ext>
            </a:extLst>
          </p:cNvPr>
          <p:cNvSpPr txBox="1"/>
          <p:nvPr/>
        </p:nvSpPr>
        <p:spPr>
          <a:xfrm>
            <a:off x="376808" y="6524381"/>
            <a:ext cx="6426326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sz="900" spc="200" dirty="0">
                <a:solidFill>
                  <a:schemeClr val="bg1"/>
                </a:solidFill>
                <a:ea typeface="Helvetica Neue Light"/>
                <a:cs typeface="Helvetica Neue Light"/>
                <a:sym typeface="Helvetica Neue Light"/>
              </a:rPr>
              <a:t>ECE 425 MP2 PRESENTATION</a:t>
            </a:r>
          </a:p>
        </p:txBody>
      </p:sp>
      <p:sp>
        <p:nvSpPr>
          <p:cNvPr id="13" name="Google Shape;100;p1">
            <a:extLst>
              <a:ext uri="{FF2B5EF4-FFF2-40B4-BE49-F238E27FC236}">
                <a16:creationId xmlns:a16="http://schemas.microsoft.com/office/drawing/2014/main" id="{C0C6FF5B-A16D-B943-8158-9394C4171284}"/>
              </a:ext>
            </a:extLst>
          </p:cNvPr>
          <p:cNvSpPr txBox="1"/>
          <p:nvPr/>
        </p:nvSpPr>
        <p:spPr>
          <a:xfrm>
            <a:off x="9335597" y="6524381"/>
            <a:ext cx="24734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r"/>
            <a:r>
              <a:rPr lang="en-US" sz="900" spc="200" dirty="0">
                <a:solidFill>
                  <a:schemeClr val="bg1"/>
                </a:solidFill>
                <a:ea typeface="Helvetica Neue Light"/>
                <a:cs typeface="Helvetica Neue Light"/>
                <a:sym typeface="Helvetica Neue Light"/>
              </a:rPr>
              <a:t>GRAINGER ENGINEERING</a:t>
            </a:r>
          </a:p>
        </p:txBody>
      </p:sp>
      <p:pic>
        <p:nvPicPr>
          <p:cNvPr id="15" name="Picture 14" descr="A close up of a logo&#10;&#10;Description automatically generated">
            <a:extLst>
              <a:ext uri="{FF2B5EF4-FFF2-40B4-BE49-F238E27FC236}">
                <a16:creationId xmlns:a16="http://schemas.microsoft.com/office/drawing/2014/main" id="{A9194208-BB88-DA45-8C43-B250F5F37B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4210" y="228014"/>
            <a:ext cx="277906" cy="401420"/>
          </a:xfrm>
          <a:prstGeom prst="rect">
            <a:avLst/>
          </a:prstGeom>
        </p:spPr>
      </p:pic>
      <p:sp>
        <p:nvSpPr>
          <p:cNvPr id="16" name="Google Shape;100;p1">
            <a:extLst>
              <a:ext uri="{FF2B5EF4-FFF2-40B4-BE49-F238E27FC236}">
                <a16:creationId xmlns:a16="http://schemas.microsoft.com/office/drawing/2014/main" id="{226FBA8E-8ED2-0F48-B1E6-A03B9736B136}"/>
              </a:ext>
            </a:extLst>
          </p:cNvPr>
          <p:cNvSpPr txBox="1"/>
          <p:nvPr/>
        </p:nvSpPr>
        <p:spPr>
          <a:xfrm>
            <a:off x="376810" y="204051"/>
            <a:ext cx="1091002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sz="2400" i="1" dirty="0" err="1">
                <a:solidFill>
                  <a:schemeClr val="lt1"/>
                </a:solidFill>
                <a:ea typeface="Helvetica Neue"/>
                <a:cs typeface="Helvetica Neue"/>
                <a:sym typeface="Helvetica Neue"/>
              </a:rPr>
              <a:t>datapath</a:t>
            </a:r>
            <a:r>
              <a:rPr lang="en-US" sz="2400" i="1" dirty="0">
                <a:solidFill>
                  <a:schemeClr val="lt1"/>
                </a:solidFill>
                <a:ea typeface="Helvetica Neue"/>
                <a:cs typeface="Helvetica Neue"/>
                <a:sym typeface="Helvetica Neue"/>
              </a:rPr>
              <a:t> </a:t>
            </a:r>
            <a:r>
              <a:rPr lang="en-US" sz="2400" dirty="0">
                <a:solidFill>
                  <a:schemeClr val="lt1"/>
                </a:solidFill>
                <a:ea typeface="Helvetica Neue"/>
                <a:cs typeface="Helvetica Neue"/>
                <a:sym typeface="Helvetica Neue"/>
              </a:rPr>
              <a:t>Design</a:t>
            </a:r>
            <a:endParaRPr lang="en-US" sz="2400" i="1" dirty="0"/>
          </a:p>
        </p:txBody>
      </p:sp>
      <p:pic>
        <p:nvPicPr>
          <p:cNvPr id="9" name="Picture 8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C8D6755C-983B-59D0-4180-3DB64D2611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303" b="2633"/>
          <a:stretch/>
        </p:blipFill>
        <p:spPr>
          <a:xfrm>
            <a:off x="1881484" y="1072273"/>
            <a:ext cx="7702464" cy="335198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941E2A4-C332-AAE0-EB76-039A3B6AEBB9}"/>
              </a:ext>
            </a:extLst>
          </p:cNvPr>
          <p:cNvSpPr txBox="1"/>
          <p:nvPr/>
        </p:nvSpPr>
        <p:spPr>
          <a:xfrm>
            <a:off x="533685" y="4918167"/>
            <a:ext cx="611257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metal3 primarily reserved for </a:t>
            </a:r>
            <a:r>
              <a:rPr lang="en-US" i="1" dirty="0" err="1"/>
              <a:t>datapath</a:t>
            </a:r>
            <a:r>
              <a:rPr lang="en-US" dirty="0"/>
              <a:t> vertical routing between </a:t>
            </a:r>
            <a:r>
              <a:rPr lang="en-US" i="1" dirty="0" err="1"/>
              <a:t>bitslices</a:t>
            </a:r>
            <a:endParaRPr lang="en-US" i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Modular design of previous cells allowed for this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CBBCEFE-E73D-6FCE-886A-93AA05DEEEBE}"/>
              </a:ext>
            </a:extLst>
          </p:cNvPr>
          <p:cNvSpPr txBox="1"/>
          <p:nvPr/>
        </p:nvSpPr>
        <p:spPr>
          <a:xfrm>
            <a:off x="5284237" y="4464307"/>
            <a:ext cx="10951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i="1" dirty="0" err="1"/>
              <a:t>datapath</a:t>
            </a:r>
            <a:r>
              <a:rPr lang="en-US" sz="1000" i="1" dirty="0"/>
              <a:t> </a:t>
            </a:r>
            <a:r>
              <a:rPr lang="en-US" sz="1000" dirty="0"/>
              <a:t>Layout</a:t>
            </a:r>
          </a:p>
        </p:txBody>
      </p:sp>
    </p:spTree>
    <p:extLst>
      <p:ext uri="{BB962C8B-B14F-4D97-AF65-F5344CB8AC3E}">
        <p14:creationId xmlns:p14="http://schemas.microsoft.com/office/powerpoint/2010/main" val="7914016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45;p7">
            <a:extLst>
              <a:ext uri="{FF2B5EF4-FFF2-40B4-BE49-F238E27FC236}">
                <a16:creationId xmlns:a16="http://schemas.microsoft.com/office/drawing/2014/main" id="{37E7B2F9-4530-7540-9A7D-25FE9B6FF02F}"/>
              </a:ext>
            </a:extLst>
          </p:cNvPr>
          <p:cNvSpPr/>
          <p:nvPr/>
        </p:nvSpPr>
        <p:spPr>
          <a:xfrm rot="10800000" flipH="1">
            <a:off x="0" y="6437013"/>
            <a:ext cx="12192000" cy="42098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 dirty="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45;p7">
            <a:extLst>
              <a:ext uri="{FF2B5EF4-FFF2-40B4-BE49-F238E27FC236}">
                <a16:creationId xmlns:a16="http://schemas.microsoft.com/office/drawing/2014/main" id="{75FA8318-9B15-7F47-850F-EEEFE73BE161}"/>
              </a:ext>
            </a:extLst>
          </p:cNvPr>
          <p:cNvSpPr/>
          <p:nvPr/>
        </p:nvSpPr>
        <p:spPr>
          <a:xfrm rot="10800000" flipH="1">
            <a:off x="0" y="0"/>
            <a:ext cx="12192000" cy="868220"/>
          </a:xfrm>
          <a:prstGeom prst="rect">
            <a:avLst/>
          </a:prstGeom>
          <a:solidFill>
            <a:srgbClr val="13294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00;p1">
            <a:extLst>
              <a:ext uri="{FF2B5EF4-FFF2-40B4-BE49-F238E27FC236}">
                <a16:creationId xmlns:a16="http://schemas.microsoft.com/office/drawing/2014/main" id="{D85133A3-D3C6-7F4C-886E-6BEEF5BF5DD0}"/>
              </a:ext>
            </a:extLst>
          </p:cNvPr>
          <p:cNvSpPr txBox="1"/>
          <p:nvPr/>
        </p:nvSpPr>
        <p:spPr>
          <a:xfrm>
            <a:off x="376808" y="6524381"/>
            <a:ext cx="6426326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sz="900" spc="200" dirty="0">
                <a:solidFill>
                  <a:schemeClr val="bg1"/>
                </a:solidFill>
                <a:ea typeface="Helvetica Neue Light"/>
                <a:cs typeface="Helvetica Neue Light"/>
                <a:sym typeface="Helvetica Neue Light"/>
              </a:rPr>
              <a:t>ECE 425 MP2 PRESENTATION</a:t>
            </a:r>
          </a:p>
        </p:txBody>
      </p:sp>
      <p:sp>
        <p:nvSpPr>
          <p:cNvPr id="13" name="Google Shape;100;p1">
            <a:extLst>
              <a:ext uri="{FF2B5EF4-FFF2-40B4-BE49-F238E27FC236}">
                <a16:creationId xmlns:a16="http://schemas.microsoft.com/office/drawing/2014/main" id="{C0C6FF5B-A16D-B943-8158-9394C4171284}"/>
              </a:ext>
            </a:extLst>
          </p:cNvPr>
          <p:cNvSpPr txBox="1"/>
          <p:nvPr/>
        </p:nvSpPr>
        <p:spPr>
          <a:xfrm>
            <a:off x="9335597" y="6524381"/>
            <a:ext cx="24734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r"/>
            <a:r>
              <a:rPr lang="en-US" sz="900" spc="200" dirty="0">
                <a:solidFill>
                  <a:schemeClr val="bg1"/>
                </a:solidFill>
                <a:ea typeface="Helvetica Neue Light"/>
                <a:cs typeface="Helvetica Neue Light"/>
                <a:sym typeface="Helvetica Neue Light"/>
              </a:rPr>
              <a:t>GRAINGER ENGINEERING</a:t>
            </a:r>
          </a:p>
        </p:txBody>
      </p:sp>
      <p:pic>
        <p:nvPicPr>
          <p:cNvPr id="15" name="Picture 14" descr="A close up of a logo&#10;&#10;Description automatically generated">
            <a:extLst>
              <a:ext uri="{FF2B5EF4-FFF2-40B4-BE49-F238E27FC236}">
                <a16:creationId xmlns:a16="http://schemas.microsoft.com/office/drawing/2014/main" id="{A9194208-BB88-DA45-8C43-B250F5F37B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4210" y="228014"/>
            <a:ext cx="277906" cy="401420"/>
          </a:xfrm>
          <a:prstGeom prst="rect">
            <a:avLst/>
          </a:prstGeom>
        </p:spPr>
      </p:pic>
      <p:sp>
        <p:nvSpPr>
          <p:cNvPr id="16" name="Google Shape;100;p1">
            <a:extLst>
              <a:ext uri="{FF2B5EF4-FFF2-40B4-BE49-F238E27FC236}">
                <a16:creationId xmlns:a16="http://schemas.microsoft.com/office/drawing/2014/main" id="{226FBA8E-8ED2-0F48-B1E6-A03B9736B136}"/>
              </a:ext>
            </a:extLst>
          </p:cNvPr>
          <p:cNvSpPr txBox="1"/>
          <p:nvPr/>
        </p:nvSpPr>
        <p:spPr>
          <a:xfrm>
            <a:off x="376810" y="204051"/>
            <a:ext cx="1091002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sz="2400" dirty="0">
                <a:solidFill>
                  <a:schemeClr val="lt1"/>
                </a:solidFill>
                <a:ea typeface="Helvetica Neue"/>
                <a:cs typeface="Helvetica Neue"/>
                <a:sym typeface="Helvetica Neue"/>
              </a:rPr>
              <a:t>Pitfalls and Future Considerations</a:t>
            </a:r>
            <a:endParaRPr lang="en-US" sz="2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1ED38EA-1886-B31F-7014-66B63CFCE9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343" t="7836" r="602" b="15066"/>
          <a:stretch/>
        </p:blipFill>
        <p:spPr>
          <a:xfrm>
            <a:off x="376808" y="1270681"/>
            <a:ext cx="5307910" cy="109466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6DF7787-ECFA-D592-2D67-9CE5B9AA885C}"/>
              </a:ext>
            </a:extLst>
          </p:cNvPr>
          <p:cNvSpPr txBox="1"/>
          <p:nvPr/>
        </p:nvSpPr>
        <p:spPr>
          <a:xfrm>
            <a:off x="372552" y="2596367"/>
            <a:ext cx="8230138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Large “gap” of unused area in each </a:t>
            </a:r>
            <a:r>
              <a:rPr lang="en-US" i="1" dirty="0" err="1"/>
              <a:t>bitslice</a:t>
            </a:r>
            <a:endParaRPr lang="en-US" i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i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unused area “propagates” with each </a:t>
            </a:r>
            <a:r>
              <a:rPr lang="en-US" i="1" dirty="0" err="1"/>
              <a:t>bitslice</a:t>
            </a:r>
            <a:r>
              <a:rPr lang="en-US" dirty="0"/>
              <a:t> instance, adding to the overall area of the design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Result of poor </a:t>
            </a:r>
            <a:r>
              <a:rPr lang="en-US" dirty="0" err="1"/>
              <a:t>floorplanning</a:t>
            </a:r>
            <a:r>
              <a:rPr lang="en-US" dirty="0"/>
              <a:t>, cell placement, and signal routing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E44EF4-9D18-5F41-0FC3-B2DF90BD48D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9502" b="19099"/>
          <a:stretch/>
        </p:blipFill>
        <p:spPr>
          <a:xfrm>
            <a:off x="372552" y="3982629"/>
            <a:ext cx="7836033" cy="10112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D390639-848F-40B3-BEAA-8443940FA0A9}"/>
              </a:ext>
            </a:extLst>
          </p:cNvPr>
          <p:cNvSpPr txBox="1"/>
          <p:nvPr/>
        </p:nvSpPr>
        <p:spPr>
          <a:xfrm>
            <a:off x="372552" y="4358925"/>
            <a:ext cx="1132061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Very long metal2 track used in </a:t>
            </a:r>
            <a:r>
              <a:rPr lang="en-US" i="1" dirty="0" err="1"/>
              <a:t>bitslice</a:t>
            </a:r>
            <a:r>
              <a:rPr lang="en-US" dirty="0"/>
              <a:t>, spanning entire width of cell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i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Used to connect </a:t>
            </a:r>
            <a:r>
              <a:rPr lang="en-US" i="1" dirty="0" err="1"/>
              <a:t>alu</a:t>
            </a:r>
            <a:r>
              <a:rPr lang="en-US" dirty="0"/>
              <a:t> output, </a:t>
            </a:r>
            <a:r>
              <a:rPr lang="en-US" i="1" dirty="0"/>
              <a:t>f</a:t>
            </a:r>
            <a:r>
              <a:rPr lang="en-US" dirty="0"/>
              <a:t>, to necessary MUX inputs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practice, this is not a good design choice as the long metal wire could introduce large amounts of delay due to interconnect resistance and capacitance, which could have a substantial impact of system functionality and performance.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40C4BA8-5117-6A56-413C-661C62FF046A}"/>
              </a:ext>
            </a:extLst>
          </p:cNvPr>
          <p:cNvSpPr txBox="1"/>
          <p:nvPr/>
        </p:nvSpPr>
        <p:spPr>
          <a:xfrm>
            <a:off x="2483177" y="2365346"/>
            <a:ext cx="10951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i="1" dirty="0" err="1"/>
              <a:t>datapath</a:t>
            </a:r>
            <a:r>
              <a:rPr lang="en-US" sz="1000" i="1" dirty="0"/>
              <a:t> </a:t>
            </a:r>
            <a:r>
              <a:rPr lang="en-US" sz="1000" dirty="0"/>
              <a:t>Layout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5665EAF-96B5-8173-D380-82B72BE400F8}"/>
              </a:ext>
            </a:extLst>
          </p:cNvPr>
          <p:cNvSpPr txBox="1"/>
          <p:nvPr/>
        </p:nvSpPr>
        <p:spPr>
          <a:xfrm>
            <a:off x="3794278" y="4105216"/>
            <a:ext cx="99257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i="1" dirty="0" err="1"/>
              <a:t>bitslice</a:t>
            </a:r>
            <a:r>
              <a:rPr lang="en-US" sz="1000" i="1" dirty="0"/>
              <a:t> </a:t>
            </a:r>
            <a:r>
              <a:rPr lang="en-US" sz="1000" dirty="0"/>
              <a:t>Layout</a:t>
            </a:r>
          </a:p>
        </p:txBody>
      </p:sp>
    </p:spTree>
    <p:extLst>
      <p:ext uri="{BB962C8B-B14F-4D97-AF65-F5344CB8AC3E}">
        <p14:creationId xmlns:p14="http://schemas.microsoft.com/office/powerpoint/2010/main" val="9926510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45;p7">
            <a:extLst>
              <a:ext uri="{FF2B5EF4-FFF2-40B4-BE49-F238E27FC236}">
                <a16:creationId xmlns:a16="http://schemas.microsoft.com/office/drawing/2014/main" id="{37E7B2F9-4530-7540-9A7D-25FE9B6FF02F}"/>
              </a:ext>
            </a:extLst>
          </p:cNvPr>
          <p:cNvSpPr/>
          <p:nvPr/>
        </p:nvSpPr>
        <p:spPr>
          <a:xfrm rot="10800000" flipH="1">
            <a:off x="0" y="6437013"/>
            <a:ext cx="12192000" cy="42098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 dirty="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45;p7">
            <a:extLst>
              <a:ext uri="{FF2B5EF4-FFF2-40B4-BE49-F238E27FC236}">
                <a16:creationId xmlns:a16="http://schemas.microsoft.com/office/drawing/2014/main" id="{75FA8318-9B15-7F47-850F-EEEFE73BE161}"/>
              </a:ext>
            </a:extLst>
          </p:cNvPr>
          <p:cNvSpPr/>
          <p:nvPr/>
        </p:nvSpPr>
        <p:spPr>
          <a:xfrm rot="10800000" flipH="1">
            <a:off x="0" y="0"/>
            <a:ext cx="12192000" cy="868220"/>
          </a:xfrm>
          <a:prstGeom prst="rect">
            <a:avLst/>
          </a:prstGeom>
          <a:solidFill>
            <a:srgbClr val="13294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00;p1">
            <a:extLst>
              <a:ext uri="{FF2B5EF4-FFF2-40B4-BE49-F238E27FC236}">
                <a16:creationId xmlns:a16="http://schemas.microsoft.com/office/drawing/2014/main" id="{D85133A3-D3C6-7F4C-886E-6BEEF5BF5DD0}"/>
              </a:ext>
            </a:extLst>
          </p:cNvPr>
          <p:cNvSpPr txBox="1"/>
          <p:nvPr/>
        </p:nvSpPr>
        <p:spPr>
          <a:xfrm>
            <a:off x="376808" y="6524381"/>
            <a:ext cx="6426326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sz="900" spc="200" dirty="0">
                <a:solidFill>
                  <a:schemeClr val="bg1"/>
                </a:solidFill>
                <a:ea typeface="Helvetica Neue Light"/>
                <a:cs typeface="Helvetica Neue Light"/>
                <a:sym typeface="Helvetica Neue Light"/>
              </a:rPr>
              <a:t>ECE 425 MP2 PRESENTATION</a:t>
            </a:r>
          </a:p>
        </p:txBody>
      </p:sp>
      <p:sp>
        <p:nvSpPr>
          <p:cNvPr id="13" name="Google Shape;100;p1">
            <a:extLst>
              <a:ext uri="{FF2B5EF4-FFF2-40B4-BE49-F238E27FC236}">
                <a16:creationId xmlns:a16="http://schemas.microsoft.com/office/drawing/2014/main" id="{C0C6FF5B-A16D-B943-8158-9394C4171284}"/>
              </a:ext>
            </a:extLst>
          </p:cNvPr>
          <p:cNvSpPr txBox="1"/>
          <p:nvPr/>
        </p:nvSpPr>
        <p:spPr>
          <a:xfrm>
            <a:off x="9335597" y="6524381"/>
            <a:ext cx="24734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r"/>
            <a:r>
              <a:rPr lang="en-US" sz="900" spc="200" dirty="0">
                <a:solidFill>
                  <a:schemeClr val="bg1"/>
                </a:solidFill>
                <a:ea typeface="Helvetica Neue Light"/>
                <a:cs typeface="Helvetica Neue Light"/>
                <a:sym typeface="Helvetica Neue Light"/>
              </a:rPr>
              <a:t>GRAINGER ENGINEERING</a:t>
            </a:r>
          </a:p>
        </p:txBody>
      </p:sp>
      <p:pic>
        <p:nvPicPr>
          <p:cNvPr id="15" name="Picture 14" descr="A close up of a logo&#10;&#10;Description automatically generated">
            <a:extLst>
              <a:ext uri="{FF2B5EF4-FFF2-40B4-BE49-F238E27FC236}">
                <a16:creationId xmlns:a16="http://schemas.microsoft.com/office/drawing/2014/main" id="{A9194208-BB88-DA45-8C43-B250F5F37B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4210" y="228014"/>
            <a:ext cx="277906" cy="401420"/>
          </a:xfrm>
          <a:prstGeom prst="rect">
            <a:avLst/>
          </a:prstGeom>
        </p:spPr>
      </p:pic>
      <p:sp>
        <p:nvSpPr>
          <p:cNvPr id="16" name="Google Shape;100;p1">
            <a:extLst>
              <a:ext uri="{FF2B5EF4-FFF2-40B4-BE49-F238E27FC236}">
                <a16:creationId xmlns:a16="http://schemas.microsoft.com/office/drawing/2014/main" id="{226FBA8E-8ED2-0F48-B1E6-A03B9736B136}"/>
              </a:ext>
            </a:extLst>
          </p:cNvPr>
          <p:cNvSpPr txBox="1"/>
          <p:nvPr/>
        </p:nvSpPr>
        <p:spPr>
          <a:xfrm>
            <a:off x="376810" y="204051"/>
            <a:ext cx="1091002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sz="2400" dirty="0">
                <a:solidFill>
                  <a:schemeClr val="lt1"/>
                </a:solidFill>
                <a:ea typeface="Helvetica Neue"/>
                <a:cs typeface="Helvetica Neue"/>
                <a:sym typeface="Helvetica Neue"/>
              </a:rPr>
              <a:t>Pitfalls and Future Considerations cont.</a:t>
            </a:r>
            <a:endParaRPr lang="en-US" sz="2400" dirty="0"/>
          </a:p>
        </p:txBody>
      </p:sp>
      <p:pic>
        <p:nvPicPr>
          <p:cNvPr id="3" name="Picture 2" descr="Graphical user interface, schematic&#10;&#10;Description automatically generated">
            <a:extLst>
              <a:ext uri="{FF2B5EF4-FFF2-40B4-BE49-F238E27FC236}">
                <a16:creationId xmlns:a16="http://schemas.microsoft.com/office/drawing/2014/main" id="{9F9B915F-C720-41B7-93D2-02EE9A65845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0165" b="3998"/>
          <a:stretch/>
        </p:blipFill>
        <p:spPr>
          <a:xfrm>
            <a:off x="3589971" y="3907173"/>
            <a:ext cx="4511615" cy="1960999"/>
          </a:xfrm>
          <a:prstGeom prst="rect">
            <a:avLst/>
          </a:prstGeom>
        </p:spPr>
      </p:pic>
      <p:pic>
        <p:nvPicPr>
          <p:cNvPr id="5" name="Picture 4" descr="A screenshot of a video game&#10;&#10;Description automatically generated">
            <a:extLst>
              <a:ext uri="{FF2B5EF4-FFF2-40B4-BE49-F238E27FC236}">
                <a16:creationId xmlns:a16="http://schemas.microsoft.com/office/drawing/2014/main" id="{A7B62354-EB8A-4E0B-1D36-51DFD863C39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255" t="4638" r="41486" b="8629"/>
          <a:stretch/>
        </p:blipFill>
        <p:spPr>
          <a:xfrm>
            <a:off x="8896175" y="3643526"/>
            <a:ext cx="2582588" cy="2488295"/>
          </a:xfrm>
          <a:prstGeom prst="rect">
            <a:avLst/>
          </a:prstGeom>
        </p:spPr>
      </p:pic>
      <p:pic>
        <p:nvPicPr>
          <p:cNvPr id="7" name="Picture 6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7CE6A3FD-1EB0-9C24-1A39-013BDEABD69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0991" r="84434"/>
          <a:stretch/>
        </p:blipFill>
        <p:spPr>
          <a:xfrm>
            <a:off x="506203" y="4200649"/>
            <a:ext cx="2416849" cy="138917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A85F980-A470-8931-CA9C-09BB65D9C9AB}"/>
              </a:ext>
            </a:extLst>
          </p:cNvPr>
          <p:cNvSpPr txBox="1"/>
          <p:nvPr/>
        </p:nvSpPr>
        <p:spPr>
          <a:xfrm>
            <a:off x="1132576" y="5621951"/>
            <a:ext cx="116410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i="1" dirty="0" err="1"/>
              <a:t>regfile</a:t>
            </a:r>
            <a:r>
              <a:rPr lang="en-US" sz="1000" i="1" dirty="0"/>
              <a:t> </a:t>
            </a:r>
            <a:r>
              <a:rPr lang="en-US" sz="1000" dirty="0"/>
              <a:t>Schematic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3672BB2-7469-3BB8-FDE7-141150B860A1}"/>
              </a:ext>
            </a:extLst>
          </p:cNvPr>
          <p:cNvSpPr txBox="1"/>
          <p:nvPr/>
        </p:nvSpPr>
        <p:spPr>
          <a:xfrm>
            <a:off x="5082486" y="5888738"/>
            <a:ext cx="14350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i="1" dirty="0"/>
              <a:t>Q-Register </a:t>
            </a:r>
            <a:r>
              <a:rPr lang="en-US" sz="1000" dirty="0"/>
              <a:t>Schematic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A49708C-66EF-0DF8-710E-6EA6F0937E2A}"/>
              </a:ext>
            </a:extLst>
          </p:cNvPr>
          <p:cNvSpPr txBox="1"/>
          <p:nvPr/>
        </p:nvSpPr>
        <p:spPr>
          <a:xfrm>
            <a:off x="9644692" y="6163352"/>
            <a:ext cx="108555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i="1" dirty="0"/>
              <a:t>latch </a:t>
            </a:r>
            <a:r>
              <a:rPr lang="en-US" sz="1000" dirty="0"/>
              <a:t>Schematic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0A42A6-5F57-A8C7-CABE-1DB0D37D481C}"/>
              </a:ext>
            </a:extLst>
          </p:cNvPr>
          <p:cNvSpPr txBox="1"/>
          <p:nvPr/>
        </p:nvSpPr>
        <p:spPr>
          <a:xfrm>
            <a:off x="376808" y="1044386"/>
            <a:ext cx="1143220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Generating Inverted Signals</a:t>
            </a:r>
            <a:r>
              <a:rPr lang="en-US" dirty="0"/>
              <a:t>: As previously mentioned, it is suggested to generate necessary inverted signals from the control unit, </a:t>
            </a:r>
            <a:r>
              <a:rPr lang="en-US" u="sng" dirty="0"/>
              <a:t>wherever possible</a:t>
            </a:r>
            <a:r>
              <a:rPr lang="en-US" dirty="0"/>
              <a:t>!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Specifically in these cells below, the required inverted signals are generated using inverters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By generating the signals from the control unit rather than using inverters (or other logic gates), overall system design area is conserved, especially if a cell is reused multiple times throughout the design such as in </a:t>
            </a:r>
            <a:r>
              <a:rPr lang="en-US" i="1" dirty="0" err="1"/>
              <a:t>regbit</a:t>
            </a:r>
            <a:endParaRPr lang="en-US" i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i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Further, the omission of such gates could allow for more optimal </a:t>
            </a:r>
            <a:r>
              <a:rPr lang="en-US" dirty="0" err="1"/>
              <a:t>floorplaning</a:t>
            </a:r>
            <a:r>
              <a:rPr lang="en-US" dirty="0"/>
              <a:t>, cell placement, and signal routing  </a:t>
            </a:r>
          </a:p>
        </p:txBody>
      </p:sp>
      <p:sp>
        <p:nvSpPr>
          <p:cNvPr id="10" name="Frame 9">
            <a:extLst>
              <a:ext uri="{FF2B5EF4-FFF2-40B4-BE49-F238E27FC236}">
                <a16:creationId xmlns:a16="http://schemas.microsoft.com/office/drawing/2014/main" id="{61F59F8C-3FA2-E32A-B4D9-8ECBC1C2A1EA}"/>
              </a:ext>
            </a:extLst>
          </p:cNvPr>
          <p:cNvSpPr/>
          <p:nvPr/>
        </p:nvSpPr>
        <p:spPr>
          <a:xfrm>
            <a:off x="4216346" y="4200649"/>
            <a:ext cx="883944" cy="526626"/>
          </a:xfrm>
          <a:prstGeom prst="frame">
            <a:avLst/>
          </a:prstGeom>
          <a:solidFill>
            <a:srgbClr val="FF552E"/>
          </a:solidFill>
          <a:ln>
            <a:solidFill>
              <a:srgbClr val="FA57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Frame 20">
            <a:extLst>
              <a:ext uri="{FF2B5EF4-FFF2-40B4-BE49-F238E27FC236}">
                <a16:creationId xmlns:a16="http://schemas.microsoft.com/office/drawing/2014/main" id="{1FE4925F-1436-1BA7-768D-2CD434D80310}"/>
              </a:ext>
            </a:extLst>
          </p:cNvPr>
          <p:cNvSpPr/>
          <p:nvPr/>
        </p:nvSpPr>
        <p:spPr>
          <a:xfrm>
            <a:off x="1272654" y="4951102"/>
            <a:ext cx="883944" cy="526626"/>
          </a:xfrm>
          <a:prstGeom prst="frame">
            <a:avLst/>
          </a:prstGeom>
          <a:solidFill>
            <a:srgbClr val="FF552E"/>
          </a:solidFill>
          <a:ln>
            <a:solidFill>
              <a:srgbClr val="FA57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Frame 21">
            <a:extLst>
              <a:ext uri="{FF2B5EF4-FFF2-40B4-BE49-F238E27FC236}">
                <a16:creationId xmlns:a16="http://schemas.microsoft.com/office/drawing/2014/main" id="{6AA57AD4-27AE-0E2E-F90C-6F58542564A5}"/>
              </a:ext>
            </a:extLst>
          </p:cNvPr>
          <p:cNvSpPr/>
          <p:nvPr/>
        </p:nvSpPr>
        <p:spPr>
          <a:xfrm>
            <a:off x="9644691" y="3643526"/>
            <a:ext cx="835575" cy="718564"/>
          </a:xfrm>
          <a:prstGeom prst="frame">
            <a:avLst/>
          </a:prstGeom>
          <a:solidFill>
            <a:srgbClr val="FF552E"/>
          </a:solidFill>
          <a:ln>
            <a:solidFill>
              <a:srgbClr val="FA57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Frame 22">
            <a:extLst>
              <a:ext uri="{FF2B5EF4-FFF2-40B4-BE49-F238E27FC236}">
                <a16:creationId xmlns:a16="http://schemas.microsoft.com/office/drawing/2014/main" id="{A0143EBB-92A8-6206-DC13-D536541E8C86}"/>
              </a:ext>
            </a:extLst>
          </p:cNvPr>
          <p:cNvSpPr/>
          <p:nvPr/>
        </p:nvSpPr>
        <p:spPr>
          <a:xfrm>
            <a:off x="6649740" y="4340917"/>
            <a:ext cx="883944" cy="526626"/>
          </a:xfrm>
          <a:prstGeom prst="frame">
            <a:avLst/>
          </a:prstGeom>
          <a:solidFill>
            <a:srgbClr val="FF552E"/>
          </a:solidFill>
          <a:ln>
            <a:solidFill>
              <a:srgbClr val="FA57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23627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45;p7">
            <a:extLst>
              <a:ext uri="{FF2B5EF4-FFF2-40B4-BE49-F238E27FC236}">
                <a16:creationId xmlns:a16="http://schemas.microsoft.com/office/drawing/2014/main" id="{EDE84C5E-DF3B-C24C-AAD6-2F82030A6ABE}"/>
              </a:ext>
            </a:extLst>
          </p:cNvPr>
          <p:cNvSpPr/>
          <p:nvPr/>
        </p:nvSpPr>
        <p:spPr>
          <a:xfrm rot="10800000" flipH="1">
            <a:off x="-1" y="0"/>
            <a:ext cx="12192000" cy="6866164"/>
          </a:xfrm>
          <a:prstGeom prst="rect">
            <a:avLst/>
          </a:prstGeom>
          <a:solidFill>
            <a:srgbClr val="13294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" name="Picture 9" descr="A picture containing building, street&#10;&#10;Description automatically generated">
            <a:extLst>
              <a:ext uri="{FF2B5EF4-FFF2-40B4-BE49-F238E27FC236}">
                <a16:creationId xmlns:a16="http://schemas.microsoft.com/office/drawing/2014/main" id="{996F970E-FA6D-194A-A7B6-369BB2EE1D3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>
            <a:off x="-1" y="8165"/>
            <a:ext cx="12192000" cy="6858000"/>
          </a:xfrm>
          <a:prstGeom prst="rect">
            <a:avLst/>
          </a:prstGeom>
        </p:spPr>
      </p:pic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28BC93BA-1468-2D49-8D6A-DCDB0221BE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4210" y="235709"/>
            <a:ext cx="277906" cy="401420"/>
          </a:xfrm>
          <a:prstGeom prst="rect">
            <a:avLst/>
          </a:prstGeom>
        </p:spPr>
      </p:pic>
      <p:sp>
        <p:nvSpPr>
          <p:cNvPr id="11" name="Google Shape;147;p7">
            <a:extLst>
              <a:ext uri="{FF2B5EF4-FFF2-40B4-BE49-F238E27FC236}">
                <a16:creationId xmlns:a16="http://schemas.microsoft.com/office/drawing/2014/main" id="{E0413B06-A2E6-C746-8C3D-87E15D354737}"/>
              </a:ext>
            </a:extLst>
          </p:cNvPr>
          <p:cNvSpPr txBox="1">
            <a:spLocks/>
          </p:cNvSpPr>
          <p:nvPr/>
        </p:nvSpPr>
        <p:spPr>
          <a:xfrm>
            <a:off x="376807" y="1026614"/>
            <a:ext cx="11177403" cy="48211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SzPts val="2000"/>
            </a:pPr>
            <a:endParaRPr lang="en-US" sz="2600" b="1" dirty="0">
              <a:solidFill>
                <a:schemeClr val="bg1"/>
              </a:solidFill>
              <a:latin typeface="Arial" panose="020B0604020202020204" pitchFamily="34" charset="0"/>
              <a:ea typeface="Helvetica Neue Light"/>
              <a:cs typeface="Arial" panose="020B0604020202020204" pitchFamily="34" charset="0"/>
              <a:sym typeface="Helvetica Neue Light"/>
            </a:endParaRPr>
          </a:p>
          <a:p>
            <a:pPr algn="ctr">
              <a:buSzPts val="3000"/>
            </a:pPr>
            <a:endParaRPr lang="en-US" sz="2600" b="1" dirty="0">
              <a:solidFill>
                <a:schemeClr val="bg1"/>
              </a:solidFill>
              <a:latin typeface="Arial" panose="020B0604020202020204" pitchFamily="34" charset="0"/>
              <a:ea typeface="Helvetica Neue Light"/>
              <a:cs typeface="Arial" panose="020B0604020202020204" pitchFamily="34" charset="0"/>
              <a:sym typeface="Helvetica Neue Light"/>
            </a:endParaRPr>
          </a:p>
          <a:p>
            <a:pPr algn="ctr">
              <a:buSzPts val="3000"/>
            </a:pPr>
            <a:endParaRPr lang="en-US" sz="2600" b="1" dirty="0">
              <a:solidFill>
                <a:schemeClr val="bg1"/>
              </a:solidFill>
              <a:latin typeface="Arial" panose="020B0604020202020204" pitchFamily="34" charset="0"/>
              <a:ea typeface="Helvetica Neue Light"/>
              <a:cs typeface="Arial" panose="020B0604020202020204" pitchFamily="34" charset="0"/>
              <a:sym typeface="Helvetica Neue Light"/>
            </a:endParaRPr>
          </a:p>
          <a:p>
            <a:pPr algn="ctr">
              <a:buSzPts val="3000"/>
            </a:pPr>
            <a:endParaRPr lang="en-US" sz="2600" b="1" dirty="0">
              <a:solidFill>
                <a:schemeClr val="bg1"/>
              </a:solidFill>
              <a:latin typeface="Arial" panose="020B0604020202020204" pitchFamily="34" charset="0"/>
              <a:ea typeface="Helvetica Neue Light"/>
              <a:cs typeface="Arial" panose="020B0604020202020204" pitchFamily="34" charset="0"/>
              <a:sym typeface="Helvetica Neue Light"/>
            </a:endParaRPr>
          </a:p>
          <a:p>
            <a:pPr algn="ctr">
              <a:buSzPts val="3000"/>
            </a:pPr>
            <a:endParaRPr lang="en-US" sz="2600" b="1" dirty="0">
              <a:solidFill>
                <a:schemeClr val="bg1"/>
              </a:solidFill>
              <a:latin typeface="Arial" panose="020B0604020202020204" pitchFamily="34" charset="0"/>
              <a:ea typeface="Helvetica Neue Light"/>
              <a:cs typeface="Arial" panose="020B0604020202020204" pitchFamily="34" charset="0"/>
              <a:sym typeface="Helvetica Neue Light"/>
            </a:endParaRPr>
          </a:p>
          <a:p>
            <a:pPr algn="ctr">
              <a:buSzPts val="3000"/>
            </a:pPr>
            <a:r>
              <a:rPr lang="en-US" sz="2600" b="1" dirty="0">
                <a:solidFill>
                  <a:schemeClr val="bg1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Thank You For Listening!</a:t>
            </a:r>
          </a:p>
          <a:p>
            <a:pPr algn="ctr">
              <a:buSzPts val="3000"/>
            </a:pPr>
            <a:r>
              <a:rPr lang="en-US" sz="2600" b="1" dirty="0">
                <a:solidFill>
                  <a:schemeClr val="bg1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Questions?</a:t>
            </a:r>
          </a:p>
          <a:p>
            <a:pPr algn="ctr">
              <a:buSzPts val="3000"/>
            </a:pPr>
            <a:endParaRPr lang="en-US" sz="1800" b="1" dirty="0">
              <a:solidFill>
                <a:schemeClr val="bg1"/>
              </a:solidFill>
              <a:latin typeface="Arial" panose="020B0604020202020204" pitchFamily="34" charset="0"/>
              <a:ea typeface="Helvetica Neue Light"/>
              <a:cs typeface="Arial" panose="020B0604020202020204" pitchFamily="34" charset="0"/>
              <a:sym typeface="Helvetica Neue Light"/>
            </a:endParaRPr>
          </a:p>
        </p:txBody>
      </p:sp>
      <p:sp>
        <p:nvSpPr>
          <p:cNvPr id="7" name="Google Shape;100;p1">
            <a:extLst>
              <a:ext uri="{FF2B5EF4-FFF2-40B4-BE49-F238E27FC236}">
                <a16:creationId xmlns:a16="http://schemas.microsoft.com/office/drawing/2014/main" id="{ED0078C6-6650-F54D-BD74-F6DEF7A9D52F}"/>
              </a:ext>
            </a:extLst>
          </p:cNvPr>
          <p:cNvSpPr txBox="1"/>
          <p:nvPr/>
        </p:nvSpPr>
        <p:spPr>
          <a:xfrm>
            <a:off x="376807" y="6524381"/>
            <a:ext cx="7991337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sz="900" spc="200" dirty="0">
                <a:solidFill>
                  <a:schemeClr val="bg1"/>
                </a:solidFill>
                <a:ea typeface="Helvetica Neue Light"/>
                <a:cs typeface="Helvetica Neue Light"/>
                <a:sym typeface="Helvetica Neue Light"/>
              </a:rPr>
              <a:t>ECE 425 MP2 PRESENTATION</a:t>
            </a:r>
          </a:p>
        </p:txBody>
      </p:sp>
      <p:sp>
        <p:nvSpPr>
          <p:cNvPr id="9" name="Google Shape;100;p1">
            <a:extLst>
              <a:ext uri="{FF2B5EF4-FFF2-40B4-BE49-F238E27FC236}">
                <a16:creationId xmlns:a16="http://schemas.microsoft.com/office/drawing/2014/main" id="{1EB14C52-D37D-9040-9144-D7DF8D1F3446}"/>
              </a:ext>
            </a:extLst>
          </p:cNvPr>
          <p:cNvSpPr txBox="1"/>
          <p:nvPr/>
        </p:nvSpPr>
        <p:spPr>
          <a:xfrm>
            <a:off x="9335597" y="6524381"/>
            <a:ext cx="24734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r"/>
            <a:r>
              <a:rPr lang="en-US" sz="900" spc="200" dirty="0">
                <a:solidFill>
                  <a:schemeClr val="bg1"/>
                </a:solidFill>
                <a:ea typeface="Helvetica Neue Light"/>
                <a:cs typeface="Helvetica Neue Light"/>
                <a:sym typeface="Helvetica Neue Light"/>
              </a:rPr>
              <a:t>GRAINGER ENGINEERING</a:t>
            </a:r>
          </a:p>
        </p:txBody>
      </p:sp>
    </p:spTree>
    <p:extLst>
      <p:ext uri="{BB962C8B-B14F-4D97-AF65-F5344CB8AC3E}">
        <p14:creationId xmlns:p14="http://schemas.microsoft.com/office/powerpoint/2010/main" val="42090935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45;p7">
            <a:extLst>
              <a:ext uri="{FF2B5EF4-FFF2-40B4-BE49-F238E27FC236}">
                <a16:creationId xmlns:a16="http://schemas.microsoft.com/office/drawing/2014/main" id="{387F9BF5-DFA5-0D43-A787-7093AFF0A25C}"/>
              </a:ext>
            </a:extLst>
          </p:cNvPr>
          <p:cNvSpPr/>
          <p:nvPr/>
        </p:nvSpPr>
        <p:spPr>
          <a:xfrm rot="10800000" flipH="1">
            <a:off x="-1" y="0"/>
            <a:ext cx="12192000" cy="6866164"/>
          </a:xfrm>
          <a:prstGeom prst="rect">
            <a:avLst/>
          </a:prstGeom>
          <a:solidFill>
            <a:srgbClr val="13294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Picture 5" descr="A picture containing building, street&#10;&#10;Description automatically generated">
            <a:extLst>
              <a:ext uri="{FF2B5EF4-FFF2-40B4-BE49-F238E27FC236}">
                <a16:creationId xmlns:a16="http://schemas.microsoft.com/office/drawing/2014/main" id="{F2600311-478F-1248-A89E-70562FC0DDD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>
            <a:off x="-1" y="8165"/>
            <a:ext cx="12192000" cy="6858000"/>
          </a:xfrm>
          <a:prstGeom prst="rect">
            <a:avLst/>
          </a:prstGeom>
        </p:spPr>
      </p:pic>
      <p:pic>
        <p:nvPicPr>
          <p:cNvPr id="7" name="Picture 6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F63AF0C5-85E3-5442-BD93-F22B807C76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0021" y="2252985"/>
            <a:ext cx="7131957" cy="2352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4054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45;p7">
            <a:extLst>
              <a:ext uri="{FF2B5EF4-FFF2-40B4-BE49-F238E27FC236}">
                <a16:creationId xmlns:a16="http://schemas.microsoft.com/office/drawing/2014/main" id="{15CED47E-E573-CF41-B383-149A03DE23AF}"/>
              </a:ext>
            </a:extLst>
          </p:cNvPr>
          <p:cNvSpPr/>
          <p:nvPr/>
        </p:nvSpPr>
        <p:spPr>
          <a:xfrm rot="10800000" flipH="1">
            <a:off x="-1" y="0"/>
            <a:ext cx="12192000" cy="6866164"/>
          </a:xfrm>
          <a:prstGeom prst="rect">
            <a:avLst/>
          </a:prstGeom>
          <a:solidFill>
            <a:srgbClr val="13294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" name="Picture 10" descr="A picture containing building, street&#10;&#10;Description automatically generated">
            <a:extLst>
              <a:ext uri="{FF2B5EF4-FFF2-40B4-BE49-F238E27FC236}">
                <a16:creationId xmlns:a16="http://schemas.microsoft.com/office/drawing/2014/main" id="{DE0EAED7-CA61-8544-8BD8-EA077992F49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  <p:sp>
        <p:nvSpPr>
          <p:cNvPr id="14" name="Google Shape;107;p2">
            <a:extLst>
              <a:ext uri="{FF2B5EF4-FFF2-40B4-BE49-F238E27FC236}">
                <a16:creationId xmlns:a16="http://schemas.microsoft.com/office/drawing/2014/main" id="{C3C81082-566F-5849-B79D-C311E1639C0A}"/>
              </a:ext>
            </a:extLst>
          </p:cNvPr>
          <p:cNvSpPr txBox="1"/>
          <p:nvPr/>
        </p:nvSpPr>
        <p:spPr>
          <a:xfrm>
            <a:off x="2206900" y="11634"/>
            <a:ext cx="7778187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i="0" u="none" strike="noStrike" cap="none" dirty="0">
                <a:solidFill>
                  <a:schemeClr val="lt1"/>
                </a:solidFill>
                <a:latin typeface="+mn-lt"/>
                <a:ea typeface="Helvetica Neue"/>
                <a:cs typeface="Helvetica Neue"/>
                <a:sym typeface="Helvetica Neue"/>
              </a:rPr>
              <a:t>Overall</a:t>
            </a:r>
            <a:r>
              <a:rPr lang="en-US" sz="6000" b="1" i="0" u="none" strike="noStrike" cap="none" dirty="0">
                <a:solidFill>
                  <a:schemeClr val="lt1"/>
                </a:solidFill>
                <a:latin typeface="+mn-lt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4800" b="1" i="0" u="none" strike="noStrike" cap="none" dirty="0">
                <a:solidFill>
                  <a:schemeClr val="lt1"/>
                </a:solidFill>
                <a:latin typeface="+mn-lt"/>
                <a:ea typeface="Helvetica Neue"/>
                <a:cs typeface="Helvetica Neue"/>
                <a:sym typeface="Helvetica Neue"/>
              </a:rPr>
              <a:t>Layout</a:t>
            </a:r>
            <a:endParaRPr sz="4800" dirty="0">
              <a:latin typeface="+mn-lt"/>
            </a:endParaRPr>
          </a:p>
        </p:txBody>
      </p:sp>
      <p:sp>
        <p:nvSpPr>
          <p:cNvPr id="15" name="Google Shape;108;p2">
            <a:extLst>
              <a:ext uri="{FF2B5EF4-FFF2-40B4-BE49-F238E27FC236}">
                <a16:creationId xmlns:a16="http://schemas.microsoft.com/office/drawing/2014/main" id="{72B58A87-FC17-6546-AB9A-EB6C57F6A340}"/>
              </a:ext>
            </a:extLst>
          </p:cNvPr>
          <p:cNvSpPr txBox="1"/>
          <p:nvPr/>
        </p:nvSpPr>
        <p:spPr>
          <a:xfrm>
            <a:off x="-147145" y="5829082"/>
            <a:ext cx="1248628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/>
            <a:r>
              <a:rPr lang="en-US" sz="2400" b="0" i="0" u="none" strike="noStrike" cap="none" dirty="0">
                <a:solidFill>
                  <a:schemeClr val="lt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Area of </a:t>
            </a:r>
            <a:r>
              <a:rPr lang="en-US" sz="2400" b="0" i="1" u="none" strike="noStrike" cap="none" dirty="0" err="1">
                <a:solidFill>
                  <a:schemeClr val="lt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datapath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 Layout = 227.88 [µm</a:t>
            </a:r>
            <a:r>
              <a:rPr lang="en-US" sz="2400" dirty="0">
                <a:solidFill>
                  <a:schemeClr val="lt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] * 86.64 [</a:t>
            </a:r>
            <a:r>
              <a:rPr lang="en-US" sz="2400" dirty="0">
                <a:solidFill>
                  <a:schemeClr val="lt1"/>
                </a:solidFill>
                <a:ea typeface="Helvetica Neue Light"/>
                <a:cs typeface="Helvetica Neue Light"/>
                <a:sym typeface="Helvetica Neue Light"/>
              </a:rPr>
              <a:t>µm] = </a:t>
            </a:r>
            <a:r>
              <a:rPr lang="en-US" sz="2400" b="1" dirty="0">
                <a:solidFill>
                  <a:schemeClr val="lt1"/>
                </a:solidFill>
                <a:ea typeface="Helvetica Neue Light"/>
                <a:cs typeface="Helvetica Neue Light"/>
                <a:sym typeface="Helvetica Neue Light"/>
              </a:rPr>
              <a:t>19,743.5232 [µm</a:t>
            </a:r>
            <a:r>
              <a:rPr lang="en-US" sz="2400" b="1" baseline="30000" dirty="0">
                <a:solidFill>
                  <a:schemeClr val="lt1"/>
                </a:solidFill>
                <a:ea typeface="Helvetica Neue Light"/>
                <a:cs typeface="Helvetica Neue Light"/>
                <a:sym typeface="Helvetica Neue Light"/>
              </a:rPr>
              <a:t>2</a:t>
            </a:r>
            <a:r>
              <a:rPr lang="en-US" sz="2400" b="1" dirty="0">
                <a:solidFill>
                  <a:schemeClr val="lt1"/>
                </a:solidFill>
                <a:ea typeface="Helvetica Neue Light"/>
                <a:cs typeface="Helvetica Neue Light"/>
                <a:sym typeface="Helvetica Neue Light"/>
              </a:rPr>
              <a:t>]</a:t>
            </a:r>
            <a:r>
              <a:rPr lang="en-US" sz="2400" b="1" dirty="0">
                <a:solidFill>
                  <a:schemeClr val="lt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 </a:t>
            </a:r>
            <a:endParaRPr sz="2400" b="1" i="0" u="none" strike="noStrike" cap="none" dirty="0">
              <a:solidFill>
                <a:schemeClr val="lt1"/>
              </a:solidFill>
              <a:latin typeface="+mn-l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17" name="Picture 16" descr="A close up of a logo&#10;&#10;Description automatically generated">
            <a:extLst>
              <a:ext uri="{FF2B5EF4-FFF2-40B4-BE49-F238E27FC236}">
                <a16:creationId xmlns:a16="http://schemas.microsoft.com/office/drawing/2014/main" id="{E5538FC0-1F24-EA42-955D-73358F3E7A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4210" y="235709"/>
            <a:ext cx="277906" cy="401420"/>
          </a:xfrm>
          <a:prstGeom prst="rect">
            <a:avLst/>
          </a:prstGeom>
        </p:spPr>
      </p:pic>
      <p:sp>
        <p:nvSpPr>
          <p:cNvPr id="9" name="Google Shape;125;p4">
            <a:extLst>
              <a:ext uri="{FF2B5EF4-FFF2-40B4-BE49-F238E27FC236}">
                <a16:creationId xmlns:a16="http://schemas.microsoft.com/office/drawing/2014/main" id="{1B746986-1BDD-D645-8B09-3F2916BB784A}"/>
              </a:ext>
            </a:extLst>
          </p:cNvPr>
          <p:cNvSpPr/>
          <p:nvPr/>
        </p:nvSpPr>
        <p:spPr>
          <a:xfrm>
            <a:off x="5520224" y="1023049"/>
            <a:ext cx="1151540" cy="111983"/>
          </a:xfrm>
          <a:prstGeom prst="rect">
            <a:avLst/>
          </a:prstGeom>
          <a:solidFill>
            <a:srgbClr val="FF552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100;p1">
            <a:extLst>
              <a:ext uri="{FF2B5EF4-FFF2-40B4-BE49-F238E27FC236}">
                <a16:creationId xmlns:a16="http://schemas.microsoft.com/office/drawing/2014/main" id="{203CE3D5-6D74-1C41-A250-D368EDFEE0CA}"/>
              </a:ext>
            </a:extLst>
          </p:cNvPr>
          <p:cNvSpPr txBox="1"/>
          <p:nvPr/>
        </p:nvSpPr>
        <p:spPr>
          <a:xfrm>
            <a:off x="376807" y="6524381"/>
            <a:ext cx="7991337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sz="900" spc="200" dirty="0">
                <a:solidFill>
                  <a:schemeClr val="bg1"/>
                </a:solidFill>
                <a:ea typeface="Helvetica Neue Light"/>
                <a:cs typeface="Helvetica Neue Light"/>
                <a:sym typeface="Helvetica Neue Light"/>
              </a:rPr>
              <a:t>ECE 425 MP2 PRESENTATION</a:t>
            </a:r>
          </a:p>
        </p:txBody>
      </p:sp>
      <p:sp>
        <p:nvSpPr>
          <p:cNvPr id="12" name="Google Shape;100;p1">
            <a:extLst>
              <a:ext uri="{FF2B5EF4-FFF2-40B4-BE49-F238E27FC236}">
                <a16:creationId xmlns:a16="http://schemas.microsoft.com/office/drawing/2014/main" id="{9E17402D-4BA6-B14F-BD9F-18BB0A4CDC00}"/>
              </a:ext>
            </a:extLst>
          </p:cNvPr>
          <p:cNvSpPr txBox="1"/>
          <p:nvPr/>
        </p:nvSpPr>
        <p:spPr>
          <a:xfrm>
            <a:off x="9335597" y="6524381"/>
            <a:ext cx="24734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r"/>
            <a:r>
              <a:rPr lang="en-US" sz="900" spc="200" dirty="0">
                <a:solidFill>
                  <a:schemeClr val="bg1"/>
                </a:solidFill>
                <a:ea typeface="Helvetica Neue Light"/>
                <a:cs typeface="Helvetica Neue Light"/>
                <a:sym typeface="Helvetica Neue Light"/>
              </a:rPr>
              <a:t>GRAINGER ENGINEERING</a:t>
            </a:r>
          </a:p>
        </p:txBody>
      </p:sp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02B41422-90FD-DD53-710E-3B07D5C4E58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303" b="2633"/>
          <a:stretch/>
        </p:blipFill>
        <p:spPr>
          <a:xfrm>
            <a:off x="1191363" y="1326581"/>
            <a:ext cx="9809259" cy="4268826"/>
          </a:xfrm>
          <a:prstGeom prst="rect">
            <a:avLst/>
          </a:prstGeom>
        </p:spPr>
      </p:pic>
      <p:sp>
        <p:nvSpPr>
          <p:cNvPr id="4" name="Frame 3">
            <a:extLst>
              <a:ext uri="{FF2B5EF4-FFF2-40B4-BE49-F238E27FC236}">
                <a16:creationId xmlns:a16="http://schemas.microsoft.com/office/drawing/2014/main" id="{9D9B4A06-9325-4BEE-CA3C-AD94AF3AEB52}"/>
              </a:ext>
            </a:extLst>
          </p:cNvPr>
          <p:cNvSpPr/>
          <p:nvPr/>
        </p:nvSpPr>
        <p:spPr>
          <a:xfrm>
            <a:off x="10374153" y="1356262"/>
            <a:ext cx="391532" cy="230998"/>
          </a:xfrm>
          <a:prstGeom prst="frame">
            <a:avLst/>
          </a:prstGeom>
          <a:solidFill>
            <a:srgbClr val="FF552E"/>
          </a:solidFill>
          <a:ln>
            <a:solidFill>
              <a:srgbClr val="FA57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Frame 12">
            <a:extLst>
              <a:ext uri="{FF2B5EF4-FFF2-40B4-BE49-F238E27FC236}">
                <a16:creationId xmlns:a16="http://schemas.microsoft.com/office/drawing/2014/main" id="{A1904335-58B9-84BF-7703-4DFCA9506CD0}"/>
              </a:ext>
            </a:extLst>
          </p:cNvPr>
          <p:cNvSpPr/>
          <p:nvPr/>
        </p:nvSpPr>
        <p:spPr>
          <a:xfrm>
            <a:off x="10643416" y="5231712"/>
            <a:ext cx="391532" cy="230998"/>
          </a:xfrm>
          <a:prstGeom prst="frame">
            <a:avLst/>
          </a:prstGeom>
          <a:solidFill>
            <a:srgbClr val="FF552E"/>
          </a:solidFill>
          <a:ln>
            <a:solidFill>
              <a:srgbClr val="FA57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9E21BB-F312-884E-1F11-6E1D77B352AD}"/>
              </a:ext>
            </a:extLst>
          </p:cNvPr>
          <p:cNvSpPr txBox="1"/>
          <p:nvPr/>
        </p:nvSpPr>
        <p:spPr>
          <a:xfrm>
            <a:off x="10765685" y="1318415"/>
            <a:ext cx="10615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Cell Height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118F6AD-B9C2-83EC-32E9-FDD40DB7E7A4}"/>
              </a:ext>
            </a:extLst>
          </p:cNvPr>
          <p:cNvSpPr txBox="1"/>
          <p:nvPr/>
        </p:nvSpPr>
        <p:spPr>
          <a:xfrm>
            <a:off x="11034948" y="5210891"/>
            <a:ext cx="10230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Cell Width</a:t>
            </a:r>
          </a:p>
        </p:txBody>
      </p:sp>
    </p:spTree>
    <p:extLst>
      <p:ext uri="{BB962C8B-B14F-4D97-AF65-F5344CB8AC3E}">
        <p14:creationId xmlns:p14="http://schemas.microsoft.com/office/powerpoint/2010/main" val="38333397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45;p7">
            <a:extLst>
              <a:ext uri="{FF2B5EF4-FFF2-40B4-BE49-F238E27FC236}">
                <a16:creationId xmlns:a16="http://schemas.microsoft.com/office/drawing/2014/main" id="{DBD98685-E6DB-4548-992F-86EFC1B6F030}"/>
              </a:ext>
            </a:extLst>
          </p:cNvPr>
          <p:cNvSpPr/>
          <p:nvPr/>
        </p:nvSpPr>
        <p:spPr>
          <a:xfrm rot="10800000" flipH="1">
            <a:off x="0" y="6437013"/>
            <a:ext cx="12192000" cy="42098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 dirty="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00;p1">
            <a:extLst>
              <a:ext uri="{FF2B5EF4-FFF2-40B4-BE49-F238E27FC236}">
                <a16:creationId xmlns:a16="http://schemas.microsoft.com/office/drawing/2014/main" id="{52C66BBC-9453-B54E-8859-F2AF5ADAFA53}"/>
              </a:ext>
            </a:extLst>
          </p:cNvPr>
          <p:cNvSpPr txBox="1"/>
          <p:nvPr/>
        </p:nvSpPr>
        <p:spPr>
          <a:xfrm>
            <a:off x="376807" y="6524381"/>
            <a:ext cx="7991337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sz="900" spc="200" dirty="0">
                <a:solidFill>
                  <a:schemeClr val="bg1"/>
                </a:solidFill>
                <a:ea typeface="Helvetica Neue Light"/>
                <a:cs typeface="Helvetica Neue Light"/>
                <a:sym typeface="Helvetica Neue Light"/>
              </a:rPr>
              <a:t>ECE 425 MP2 PRESENTATION</a:t>
            </a:r>
          </a:p>
        </p:txBody>
      </p:sp>
      <p:sp>
        <p:nvSpPr>
          <p:cNvPr id="20" name="Google Shape;100;p1">
            <a:extLst>
              <a:ext uri="{FF2B5EF4-FFF2-40B4-BE49-F238E27FC236}">
                <a16:creationId xmlns:a16="http://schemas.microsoft.com/office/drawing/2014/main" id="{B922E6F9-2383-DE41-BF46-8C23337DD107}"/>
              </a:ext>
            </a:extLst>
          </p:cNvPr>
          <p:cNvSpPr txBox="1"/>
          <p:nvPr/>
        </p:nvSpPr>
        <p:spPr>
          <a:xfrm>
            <a:off x="9335597" y="6524381"/>
            <a:ext cx="24734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r"/>
            <a:r>
              <a:rPr lang="en-US" sz="900" spc="200" dirty="0">
                <a:solidFill>
                  <a:schemeClr val="bg1"/>
                </a:solidFill>
                <a:ea typeface="Helvetica Neue Light"/>
                <a:cs typeface="Helvetica Neue Light"/>
                <a:sym typeface="Helvetica Neue Light"/>
              </a:rPr>
              <a:t>GRAINGER ENGINEERING</a:t>
            </a:r>
          </a:p>
        </p:txBody>
      </p:sp>
      <p:sp>
        <p:nvSpPr>
          <p:cNvPr id="24" name="Google Shape;145;p7">
            <a:extLst>
              <a:ext uri="{FF2B5EF4-FFF2-40B4-BE49-F238E27FC236}">
                <a16:creationId xmlns:a16="http://schemas.microsoft.com/office/drawing/2014/main" id="{D5C485F8-53F2-BD48-9D7B-D5B2FD5D6C0B}"/>
              </a:ext>
            </a:extLst>
          </p:cNvPr>
          <p:cNvSpPr/>
          <p:nvPr/>
        </p:nvSpPr>
        <p:spPr>
          <a:xfrm rot="10800000" flipH="1">
            <a:off x="0" y="0"/>
            <a:ext cx="12192000" cy="868220"/>
          </a:xfrm>
          <a:prstGeom prst="rect">
            <a:avLst/>
          </a:prstGeom>
          <a:solidFill>
            <a:srgbClr val="13294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" name="Picture 24" descr="A close up of a logo&#10;&#10;Description automatically generated">
            <a:extLst>
              <a:ext uri="{FF2B5EF4-FFF2-40B4-BE49-F238E27FC236}">
                <a16:creationId xmlns:a16="http://schemas.microsoft.com/office/drawing/2014/main" id="{818745B6-76BD-F141-A42C-4752F0661B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4210" y="228014"/>
            <a:ext cx="277906" cy="401420"/>
          </a:xfrm>
          <a:prstGeom prst="rect">
            <a:avLst/>
          </a:prstGeom>
        </p:spPr>
      </p:pic>
      <p:sp>
        <p:nvSpPr>
          <p:cNvPr id="26" name="Google Shape;100;p1">
            <a:extLst>
              <a:ext uri="{FF2B5EF4-FFF2-40B4-BE49-F238E27FC236}">
                <a16:creationId xmlns:a16="http://schemas.microsoft.com/office/drawing/2014/main" id="{8BD31E2B-72C7-9D4E-A895-6763E2548FC1}"/>
              </a:ext>
            </a:extLst>
          </p:cNvPr>
          <p:cNvSpPr txBox="1"/>
          <p:nvPr/>
        </p:nvSpPr>
        <p:spPr>
          <a:xfrm>
            <a:off x="376810" y="204051"/>
            <a:ext cx="1091002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u="none" strike="noStrike" cap="none" dirty="0">
                <a:solidFill>
                  <a:schemeClr val="lt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Control Signals</a:t>
            </a:r>
            <a:endParaRPr lang="en-US" sz="2400" dirty="0">
              <a:solidFill>
                <a:schemeClr val="lt1"/>
              </a:solidFill>
              <a:latin typeface="+mn-l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5" name="Picture 4" descr="Text, letter&#10;&#10;Description automatically generated">
            <a:extLst>
              <a:ext uri="{FF2B5EF4-FFF2-40B4-BE49-F238E27FC236}">
                <a16:creationId xmlns:a16="http://schemas.microsoft.com/office/drawing/2014/main" id="{CC65C745-1743-2E8D-C219-C2AC6EB017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016" y="1453485"/>
            <a:ext cx="3727459" cy="439826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649B600-A04E-862B-BEF0-6413A6990F9F}"/>
              </a:ext>
            </a:extLst>
          </p:cNvPr>
          <p:cNvSpPr txBox="1"/>
          <p:nvPr/>
        </p:nvSpPr>
        <p:spPr>
          <a:xfrm>
            <a:off x="4612830" y="1453485"/>
            <a:ext cx="73347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Control Signals are defined using minimum SOP (i.e. Sum-of-Products) form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D202D42-63A3-7B51-8B08-9B691E647F9F}"/>
              </a:ext>
            </a:extLst>
          </p:cNvPr>
          <p:cNvSpPr txBox="1"/>
          <p:nvPr/>
        </p:nvSpPr>
        <p:spPr>
          <a:xfrm>
            <a:off x="1127597" y="5939117"/>
            <a:ext cx="276229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Code snippet from </a:t>
            </a:r>
            <a:r>
              <a:rPr lang="en-US" sz="1100" i="1" dirty="0" err="1"/>
              <a:t>controller.v</a:t>
            </a:r>
            <a:r>
              <a:rPr lang="en-US" sz="1100" dirty="0"/>
              <a:t> Verilog file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706CD8-AF91-ABDA-0C70-2ABFFB863918}"/>
              </a:ext>
            </a:extLst>
          </p:cNvPr>
          <p:cNvSpPr txBox="1"/>
          <p:nvPr/>
        </p:nvSpPr>
        <p:spPr>
          <a:xfrm>
            <a:off x="4612830" y="2125629"/>
            <a:ext cx="693415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Tradeoff Consideration: </a:t>
            </a:r>
            <a:r>
              <a:rPr lang="en-US" i="1" dirty="0" err="1"/>
              <a:t>datapath</a:t>
            </a:r>
            <a:r>
              <a:rPr lang="en-US" dirty="0"/>
              <a:t> will be most efficient if kept small (i.e. using the minimum number of transistors). Therefore, it recommended to keep functionality out of </a:t>
            </a:r>
            <a:r>
              <a:rPr lang="en-US" i="1" dirty="0" err="1"/>
              <a:t>datapath</a:t>
            </a:r>
            <a:r>
              <a:rPr lang="en-US" dirty="0"/>
              <a:t> and inside the control unit by creating complementary control signals in place of logic gates, wherever possible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9CA5C5-1015-97A1-6D0C-6A54F37DAB81}"/>
              </a:ext>
            </a:extLst>
          </p:cNvPr>
          <p:cNvSpPr txBox="1"/>
          <p:nvPr/>
        </p:nvSpPr>
        <p:spPr>
          <a:xfrm>
            <a:off x="5038635" y="1761262"/>
            <a:ext cx="67992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Boolean logic expressions derived using AM2091 literature and documentation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AEA325-ED5A-E1A2-BA31-D4871277DDBA}"/>
              </a:ext>
            </a:extLst>
          </p:cNvPr>
          <p:cNvSpPr txBox="1"/>
          <p:nvPr/>
        </p:nvSpPr>
        <p:spPr>
          <a:xfrm>
            <a:off x="5038635" y="3079736"/>
            <a:ext cx="39613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Ex. Using an inverter to generate an inverted signal</a:t>
            </a:r>
          </a:p>
        </p:txBody>
      </p:sp>
    </p:spTree>
    <p:extLst>
      <p:ext uri="{BB962C8B-B14F-4D97-AF65-F5344CB8AC3E}">
        <p14:creationId xmlns:p14="http://schemas.microsoft.com/office/powerpoint/2010/main" val="24923653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45;p7">
            <a:extLst>
              <a:ext uri="{FF2B5EF4-FFF2-40B4-BE49-F238E27FC236}">
                <a16:creationId xmlns:a16="http://schemas.microsoft.com/office/drawing/2014/main" id="{37E7B2F9-4530-7540-9A7D-25FE9B6FF02F}"/>
              </a:ext>
            </a:extLst>
          </p:cNvPr>
          <p:cNvSpPr/>
          <p:nvPr/>
        </p:nvSpPr>
        <p:spPr>
          <a:xfrm rot="10800000" flipH="1">
            <a:off x="0" y="6437013"/>
            <a:ext cx="12192000" cy="42098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 dirty="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45;p7">
            <a:extLst>
              <a:ext uri="{FF2B5EF4-FFF2-40B4-BE49-F238E27FC236}">
                <a16:creationId xmlns:a16="http://schemas.microsoft.com/office/drawing/2014/main" id="{75FA8318-9B15-7F47-850F-EEEFE73BE161}"/>
              </a:ext>
            </a:extLst>
          </p:cNvPr>
          <p:cNvSpPr/>
          <p:nvPr/>
        </p:nvSpPr>
        <p:spPr>
          <a:xfrm rot="10800000" flipH="1">
            <a:off x="0" y="0"/>
            <a:ext cx="12192000" cy="868220"/>
          </a:xfrm>
          <a:prstGeom prst="rect">
            <a:avLst/>
          </a:prstGeom>
          <a:solidFill>
            <a:srgbClr val="13294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00;p1">
            <a:extLst>
              <a:ext uri="{FF2B5EF4-FFF2-40B4-BE49-F238E27FC236}">
                <a16:creationId xmlns:a16="http://schemas.microsoft.com/office/drawing/2014/main" id="{D85133A3-D3C6-7F4C-886E-6BEEF5BF5DD0}"/>
              </a:ext>
            </a:extLst>
          </p:cNvPr>
          <p:cNvSpPr txBox="1"/>
          <p:nvPr/>
        </p:nvSpPr>
        <p:spPr>
          <a:xfrm>
            <a:off x="376808" y="6524381"/>
            <a:ext cx="6426326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sz="900" spc="200" dirty="0">
                <a:solidFill>
                  <a:schemeClr val="bg1"/>
                </a:solidFill>
                <a:ea typeface="Helvetica Neue Light"/>
                <a:cs typeface="Helvetica Neue Light"/>
                <a:sym typeface="Helvetica Neue Light"/>
              </a:rPr>
              <a:t>ECE 425 MP2 PRESENTATION</a:t>
            </a:r>
          </a:p>
        </p:txBody>
      </p:sp>
      <p:sp>
        <p:nvSpPr>
          <p:cNvPr id="13" name="Google Shape;100;p1">
            <a:extLst>
              <a:ext uri="{FF2B5EF4-FFF2-40B4-BE49-F238E27FC236}">
                <a16:creationId xmlns:a16="http://schemas.microsoft.com/office/drawing/2014/main" id="{C0C6FF5B-A16D-B943-8158-9394C4171284}"/>
              </a:ext>
            </a:extLst>
          </p:cNvPr>
          <p:cNvSpPr txBox="1"/>
          <p:nvPr/>
        </p:nvSpPr>
        <p:spPr>
          <a:xfrm>
            <a:off x="9335597" y="6524381"/>
            <a:ext cx="24734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r"/>
            <a:r>
              <a:rPr lang="en-US" sz="900" spc="200" dirty="0">
                <a:solidFill>
                  <a:schemeClr val="bg1"/>
                </a:solidFill>
                <a:ea typeface="Helvetica Neue Light"/>
                <a:cs typeface="Helvetica Neue Light"/>
                <a:sym typeface="Helvetica Neue Light"/>
              </a:rPr>
              <a:t>GRAINGER ENGINEERING</a:t>
            </a:r>
          </a:p>
        </p:txBody>
      </p:sp>
      <p:pic>
        <p:nvPicPr>
          <p:cNvPr id="15" name="Picture 14" descr="A close up of a logo&#10;&#10;Description automatically generated">
            <a:extLst>
              <a:ext uri="{FF2B5EF4-FFF2-40B4-BE49-F238E27FC236}">
                <a16:creationId xmlns:a16="http://schemas.microsoft.com/office/drawing/2014/main" id="{A9194208-BB88-DA45-8C43-B250F5F37B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4210" y="228014"/>
            <a:ext cx="277906" cy="401420"/>
          </a:xfrm>
          <a:prstGeom prst="rect">
            <a:avLst/>
          </a:prstGeom>
        </p:spPr>
      </p:pic>
      <p:sp>
        <p:nvSpPr>
          <p:cNvPr id="16" name="Google Shape;100;p1">
            <a:extLst>
              <a:ext uri="{FF2B5EF4-FFF2-40B4-BE49-F238E27FC236}">
                <a16:creationId xmlns:a16="http://schemas.microsoft.com/office/drawing/2014/main" id="{226FBA8E-8ED2-0F48-B1E6-A03B9736B136}"/>
              </a:ext>
            </a:extLst>
          </p:cNvPr>
          <p:cNvSpPr txBox="1"/>
          <p:nvPr/>
        </p:nvSpPr>
        <p:spPr>
          <a:xfrm>
            <a:off x="376810" y="204051"/>
            <a:ext cx="1091002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sz="2400" dirty="0">
                <a:solidFill>
                  <a:schemeClr val="lt1"/>
                </a:solidFill>
                <a:ea typeface="Helvetica Neue"/>
                <a:cs typeface="Helvetica Neue"/>
                <a:sym typeface="Helvetica Neue"/>
              </a:rPr>
              <a:t>Hierarchical Structure of Overall Design</a:t>
            </a:r>
            <a:endParaRPr lang="en-US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6884B49-D3C2-4385-0B8E-5BFAC9329755}"/>
              </a:ext>
            </a:extLst>
          </p:cNvPr>
          <p:cNvSpPr txBox="1"/>
          <p:nvPr/>
        </p:nvSpPr>
        <p:spPr>
          <a:xfrm>
            <a:off x="2072468" y="1072273"/>
            <a:ext cx="975964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Tx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Design follows </a:t>
            </a:r>
            <a:r>
              <a:rPr lang="en-US" i="1" dirty="0">
                <a:solidFill>
                  <a:schemeClr val="tx1"/>
                </a:solidFill>
              </a:rPr>
              <a:t>Hierarchical Structure</a:t>
            </a:r>
            <a:r>
              <a:rPr lang="en-US" dirty="0">
                <a:solidFill>
                  <a:schemeClr val="tx1"/>
                </a:solidFill>
              </a:rPr>
              <a:t> (i.e. each cell is composed of other cells)</a:t>
            </a:r>
          </a:p>
          <a:p>
            <a:pPr marL="285750" indent="-285750">
              <a:buClrTx/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ClrTx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For example, </a:t>
            </a:r>
            <a:r>
              <a:rPr lang="en-US" i="1" dirty="0" err="1">
                <a:solidFill>
                  <a:schemeClr val="tx1"/>
                </a:solidFill>
              </a:rPr>
              <a:t>datapath</a:t>
            </a:r>
            <a:r>
              <a:rPr lang="en-US" dirty="0">
                <a:solidFill>
                  <a:schemeClr val="tx1"/>
                </a:solidFill>
              </a:rPr>
              <a:t> consists of four (4) </a:t>
            </a:r>
            <a:r>
              <a:rPr lang="en-US" i="1" dirty="0" err="1">
                <a:solidFill>
                  <a:schemeClr val="tx1"/>
                </a:solidFill>
              </a:rPr>
              <a:t>bitslice</a:t>
            </a:r>
            <a:r>
              <a:rPr lang="en-US" dirty="0">
                <a:solidFill>
                  <a:schemeClr val="tx1"/>
                </a:solidFill>
              </a:rPr>
              <a:t> cells, which can be further broken down into smaller (and simpler) “sub-cells,” according to the hierarchical structure shown to the left</a:t>
            </a:r>
          </a:p>
          <a:p>
            <a:pPr marL="285750" indent="-285750">
              <a:buClrTx/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ClrTx/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</a:rPr>
              <a:t>Design Flow: </a:t>
            </a:r>
            <a:r>
              <a:rPr lang="en-US" dirty="0">
                <a:solidFill>
                  <a:schemeClr val="tx1"/>
                </a:solidFill>
              </a:rPr>
              <a:t>Standard cells (i.e. </a:t>
            </a:r>
            <a:r>
              <a:rPr lang="en-US" i="1" dirty="0">
                <a:solidFill>
                  <a:schemeClr val="tx1"/>
                </a:solidFill>
              </a:rPr>
              <a:t>inv, nand2, nor2, xor2, </a:t>
            </a:r>
            <a:r>
              <a:rPr lang="en-US" dirty="0">
                <a:solidFill>
                  <a:schemeClr val="tx1"/>
                </a:solidFill>
              </a:rPr>
              <a:t>etc.) are used (and reused) to create larger components such as </a:t>
            </a:r>
            <a:r>
              <a:rPr lang="en-US" i="1" dirty="0">
                <a:solidFill>
                  <a:schemeClr val="tx1"/>
                </a:solidFill>
              </a:rPr>
              <a:t>MUX2-1</a:t>
            </a:r>
            <a:r>
              <a:rPr lang="en-US" dirty="0">
                <a:solidFill>
                  <a:schemeClr val="tx1"/>
                </a:solidFill>
              </a:rPr>
              <a:t>, which in turn are used to create even larger structures in the overall system design </a:t>
            </a:r>
          </a:p>
          <a:p>
            <a:pPr marL="285750" indent="-285750">
              <a:buClrTx/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ClrTx/>
              <a:buFont typeface="Arial" panose="020B0604020202020204" pitchFamily="34" charset="0"/>
              <a:buChar char="•"/>
            </a:pPr>
            <a:endParaRPr lang="en-US" i="1" dirty="0">
              <a:solidFill>
                <a:schemeClr val="tx1"/>
              </a:solidFill>
            </a:endParaRPr>
          </a:p>
        </p:txBody>
      </p:sp>
      <p:pic>
        <p:nvPicPr>
          <p:cNvPr id="21" name="Picture 20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AF715811-F7E5-A4F5-AAEF-61E11BC83C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278" y="889821"/>
            <a:ext cx="845008" cy="5515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5200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45;p7">
            <a:extLst>
              <a:ext uri="{FF2B5EF4-FFF2-40B4-BE49-F238E27FC236}">
                <a16:creationId xmlns:a16="http://schemas.microsoft.com/office/drawing/2014/main" id="{37E7B2F9-4530-7540-9A7D-25FE9B6FF02F}"/>
              </a:ext>
            </a:extLst>
          </p:cNvPr>
          <p:cNvSpPr/>
          <p:nvPr/>
        </p:nvSpPr>
        <p:spPr>
          <a:xfrm rot="10800000" flipH="1">
            <a:off x="0" y="6437013"/>
            <a:ext cx="12192000" cy="42098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 dirty="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45;p7">
            <a:extLst>
              <a:ext uri="{FF2B5EF4-FFF2-40B4-BE49-F238E27FC236}">
                <a16:creationId xmlns:a16="http://schemas.microsoft.com/office/drawing/2014/main" id="{75FA8318-9B15-7F47-850F-EEEFE73BE161}"/>
              </a:ext>
            </a:extLst>
          </p:cNvPr>
          <p:cNvSpPr/>
          <p:nvPr/>
        </p:nvSpPr>
        <p:spPr>
          <a:xfrm rot="10800000" flipH="1">
            <a:off x="0" y="0"/>
            <a:ext cx="12192000" cy="868220"/>
          </a:xfrm>
          <a:prstGeom prst="rect">
            <a:avLst/>
          </a:prstGeom>
          <a:solidFill>
            <a:srgbClr val="13294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00;p1">
            <a:extLst>
              <a:ext uri="{FF2B5EF4-FFF2-40B4-BE49-F238E27FC236}">
                <a16:creationId xmlns:a16="http://schemas.microsoft.com/office/drawing/2014/main" id="{D85133A3-D3C6-7F4C-886E-6BEEF5BF5DD0}"/>
              </a:ext>
            </a:extLst>
          </p:cNvPr>
          <p:cNvSpPr txBox="1"/>
          <p:nvPr/>
        </p:nvSpPr>
        <p:spPr>
          <a:xfrm>
            <a:off x="376808" y="6524381"/>
            <a:ext cx="6426326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sz="900" spc="200" dirty="0">
                <a:solidFill>
                  <a:schemeClr val="bg1"/>
                </a:solidFill>
                <a:ea typeface="Helvetica Neue Light"/>
                <a:cs typeface="Helvetica Neue Light"/>
                <a:sym typeface="Helvetica Neue Light"/>
              </a:rPr>
              <a:t>ECE 425 MP2 PRESENTATION</a:t>
            </a:r>
          </a:p>
        </p:txBody>
      </p:sp>
      <p:sp>
        <p:nvSpPr>
          <p:cNvPr id="13" name="Google Shape;100;p1">
            <a:extLst>
              <a:ext uri="{FF2B5EF4-FFF2-40B4-BE49-F238E27FC236}">
                <a16:creationId xmlns:a16="http://schemas.microsoft.com/office/drawing/2014/main" id="{C0C6FF5B-A16D-B943-8158-9394C4171284}"/>
              </a:ext>
            </a:extLst>
          </p:cNvPr>
          <p:cNvSpPr txBox="1"/>
          <p:nvPr/>
        </p:nvSpPr>
        <p:spPr>
          <a:xfrm>
            <a:off x="9335597" y="6524381"/>
            <a:ext cx="24734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r"/>
            <a:r>
              <a:rPr lang="en-US" sz="900" spc="200" dirty="0">
                <a:solidFill>
                  <a:schemeClr val="bg1"/>
                </a:solidFill>
                <a:ea typeface="Helvetica Neue Light"/>
                <a:cs typeface="Helvetica Neue Light"/>
                <a:sym typeface="Helvetica Neue Light"/>
              </a:rPr>
              <a:t>GRAINGER ENGINEERING</a:t>
            </a:r>
          </a:p>
        </p:txBody>
      </p:sp>
      <p:pic>
        <p:nvPicPr>
          <p:cNvPr id="15" name="Picture 14" descr="A close up of a logo&#10;&#10;Description automatically generated">
            <a:extLst>
              <a:ext uri="{FF2B5EF4-FFF2-40B4-BE49-F238E27FC236}">
                <a16:creationId xmlns:a16="http://schemas.microsoft.com/office/drawing/2014/main" id="{A9194208-BB88-DA45-8C43-B250F5F37B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4210" y="228014"/>
            <a:ext cx="277906" cy="401420"/>
          </a:xfrm>
          <a:prstGeom prst="rect">
            <a:avLst/>
          </a:prstGeom>
        </p:spPr>
      </p:pic>
      <p:sp>
        <p:nvSpPr>
          <p:cNvPr id="16" name="Google Shape;100;p1">
            <a:extLst>
              <a:ext uri="{FF2B5EF4-FFF2-40B4-BE49-F238E27FC236}">
                <a16:creationId xmlns:a16="http://schemas.microsoft.com/office/drawing/2014/main" id="{226FBA8E-8ED2-0F48-B1E6-A03B9736B136}"/>
              </a:ext>
            </a:extLst>
          </p:cNvPr>
          <p:cNvSpPr txBox="1"/>
          <p:nvPr/>
        </p:nvSpPr>
        <p:spPr>
          <a:xfrm>
            <a:off x="376810" y="204051"/>
            <a:ext cx="1091002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sz="2400" dirty="0">
                <a:solidFill>
                  <a:schemeClr val="lt1"/>
                </a:solidFill>
                <a:ea typeface="Helvetica Neue"/>
                <a:cs typeface="Helvetica Neue"/>
                <a:sym typeface="Helvetica Neue"/>
              </a:rPr>
              <a:t>General Guidelines and Optimization Considerations</a:t>
            </a:r>
            <a:endParaRPr lang="en-US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1D2103B-A305-17AD-813A-A486BD62E7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3725" y="5054975"/>
            <a:ext cx="5408762" cy="1143251"/>
          </a:xfrm>
          <a:prstGeom prst="rect">
            <a:avLst/>
          </a:prstGeom>
        </p:spPr>
      </p:pic>
      <p:pic>
        <p:nvPicPr>
          <p:cNvPr id="5" name="Picture 4" descr="A screenshot of a game&#10;&#10;Description automatically generated with medium confidence">
            <a:extLst>
              <a:ext uri="{FF2B5EF4-FFF2-40B4-BE49-F238E27FC236}">
                <a16:creationId xmlns:a16="http://schemas.microsoft.com/office/drawing/2014/main" id="{CDDB125F-9EF7-054B-717E-AE99B297E4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04792" y="955589"/>
            <a:ext cx="874638" cy="2140488"/>
          </a:xfrm>
          <a:prstGeom prst="rect">
            <a:avLst/>
          </a:prstGeom>
        </p:spPr>
      </p:pic>
      <p:pic>
        <p:nvPicPr>
          <p:cNvPr id="9" name="Picture 8" descr="A screenshot of a game&#10;&#10;Description automatically generated with medium confidence">
            <a:extLst>
              <a:ext uri="{FF2B5EF4-FFF2-40B4-BE49-F238E27FC236}">
                <a16:creationId xmlns:a16="http://schemas.microsoft.com/office/drawing/2014/main" id="{8C1C402C-1606-145A-58FD-A4832D7CBC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15932" y="963168"/>
            <a:ext cx="876555" cy="2140489"/>
          </a:xfrm>
          <a:prstGeom prst="rect">
            <a:avLst/>
          </a:prstGeom>
        </p:spPr>
      </p:pic>
      <p:pic>
        <p:nvPicPr>
          <p:cNvPr id="11" name="Picture 10" descr="A picture containing text, scoreboard&#10;&#10;Description automatically generated">
            <a:extLst>
              <a:ext uri="{FF2B5EF4-FFF2-40B4-BE49-F238E27FC236}">
                <a16:creationId xmlns:a16="http://schemas.microsoft.com/office/drawing/2014/main" id="{C70501E0-3BBD-19EC-FBC5-FAFA7D945E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30740" y="952191"/>
            <a:ext cx="933882" cy="214048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C9EFAAA-6398-ED04-C36E-1FBD06B871B8}"/>
              </a:ext>
            </a:extLst>
          </p:cNvPr>
          <p:cNvSpPr txBox="1"/>
          <p:nvPr/>
        </p:nvSpPr>
        <p:spPr>
          <a:xfrm>
            <a:off x="8856428" y="3103656"/>
            <a:ext cx="76495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i="1" dirty="0"/>
              <a:t>inv</a:t>
            </a:r>
            <a:r>
              <a:rPr lang="en-US" sz="1000" dirty="0"/>
              <a:t> Layout</a:t>
            </a:r>
            <a:endParaRPr lang="en-US" sz="1000" i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186BD3E-E0A6-2770-3B3B-B9176CC5722D}"/>
              </a:ext>
            </a:extLst>
          </p:cNvPr>
          <p:cNvSpPr txBox="1"/>
          <p:nvPr/>
        </p:nvSpPr>
        <p:spPr>
          <a:xfrm>
            <a:off x="9930740" y="3106388"/>
            <a:ext cx="95410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i="1" dirty="0"/>
              <a:t>nand2</a:t>
            </a:r>
            <a:r>
              <a:rPr lang="en-US" sz="1000" dirty="0"/>
              <a:t> Layout</a:t>
            </a:r>
            <a:endParaRPr lang="en-US" sz="1000" i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09957CD-C8E1-E6B0-7A03-DCDDE9F7C553}"/>
              </a:ext>
            </a:extLst>
          </p:cNvPr>
          <p:cNvSpPr txBox="1"/>
          <p:nvPr/>
        </p:nvSpPr>
        <p:spPr>
          <a:xfrm>
            <a:off x="11126046" y="3103656"/>
            <a:ext cx="856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i="1" dirty="0"/>
              <a:t>nor2</a:t>
            </a:r>
            <a:r>
              <a:rPr lang="en-US" sz="1000" dirty="0"/>
              <a:t> Layout</a:t>
            </a:r>
            <a:endParaRPr lang="en-US" sz="1000" i="1" dirty="0"/>
          </a:p>
        </p:txBody>
      </p:sp>
      <p:pic>
        <p:nvPicPr>
          <p:cNvPr id="22" name="Picture 21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9412B2CF-AB81-9C4B-9372-5258337D8F0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64568" y="3429000"/>
            <a:ext cx="3417803" cy="1333777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AAFED04-3082-FFFD-F981-0F741A1D885E}"/>
              </a:ext>
            </a:extLst>
          </p:cNvPr>
          <p:cNvSpPr txBox="1"/>
          <p:nvPr/>
        </p:nvSpPr>
        <p:spPr>
          <a:xfrm>
            <a:off x="9574755" y="4771023"/>
            <a:ext cx="12202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i="1" dirty="0"/>
              <a:t>Q-Register</a:t>
            </a:r>
            <a:r>
              <a:rPr lang="en-US" sz="1000" dirty="0"/>
              <a:t> Layout</a:t>
            </a:r>
            <a:endParaRPr lang="en-US" sz="1000" i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94D3943-E9F3-5183-8951-D648BDEBB63D}"/>
              </a:ext>
            </a:extLst>
          </p:cNvPr>
          <p:cNvSpPr txBox="1"/>
          <p:nvPr/>
        </p:nvSpPr>
        <p:spPr>
          <a:xfrm>
            <a:off x="8764254" y="6191270"/>
            <a:ext cx="94929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i="1" dirty="0" err="1"/>
              <a:t>regfile</a:t>
            </a:r>
            <a:r>
              <a:rPr lang="en-US" sz="1000" dirty="0"/>
              <a:t> Layout</a:t>
            </a:r>
            <a:endParaRPr lang="en-US" sz="1000" i="1" dirty="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CFA69B8-03E4-539A-75C1-43F932E0FC9C}"/>
              </a:ext>
            </a:extLst>
          </p:cNvPr>
          <p:cNvCxnSpPr/>
          <p:nvPr/>
        </p:nvCxnSpPr>
        <p:spPr>
          <a:xfrm>
            <a:off x="8593291" y="963168"/>
            <a:ext cx="0" cy="2140488"/>
          </a:xfrm>
          <a:prstGeom prst="straightConnector1">
            <a:avLst/>
          </a:prstGeom>
          <a:ln>
            <a:solidFill>
              <a:srgbClr val="FF552E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ED416D6B-F6AB-B82D-0ED3-9A61C24A5A75}"/>
              </a:ext>
            </a:extLst>
          </p:cNvPr>
          <p:cNvSpPr txBox="1"/>
          <p:nvPr/>
        </p:nvSpPr>
        <p:spPr>
          <a:xfrm>
            <a:off x="7916103" y="1906512"/>
            <a:ext cx="7829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tx1"/>
                </a:solidFill>
              </a:rPr>
              <a:t>~10 [</a:t>
            </a:r>
            <a:r>
              <a:rPr lang="en-US" sz="1000" dirty="0">
                <a:solidFill>
                  <a:schemeClr val="tx1"/>
                </a:solidFill>
                <a:ea typeface="Helvetica Neue Light"/>
                <a:cs typeface="Helvetica Neue Light"/>
                <a:sym typeface="Helvetica Neue Light"/>
              </a:rPr>
              <a:t>µm] 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869B0A-EB50-10F9-5B07-5D01BC6D1BD3}"/>
              </a:ext>
            </a:extLst>
          </p:cNvPr>
          <p:cNvSpPr txBox="1"/>
          <p:nvPr/>
        </p:nvSpPr>
        <p:spPr>
          <a:xfrm>
            <a:off x="379715" y="1072273"/>
            <a:ext cx="7526271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Cell Standardization: </a:t>
            </a:r>
            <a:r>
              <a:rPr lang="en-US" sz="1200" dirty="0"/>
              <a:t>To preserve the modularity of the design, we took the approach of making the “rail-to-rail” distance approximately ~10 </a:t>
            </a:r>
            <a:r>
              <a:rPr lang="en-US" sz="1200" dirty="0">
                <a:solidFill>
                  <a:schemeClr val="tx1"/>
                </a:solidFill>
              </a:rPr>
              <a:t>[</a:t>
            </a:r>
            <a:r>
              <a:rPr lang="en-US" sz="1200" dirty="0">
                <a:solidFill>
                  <a:schemeClr val="tx1"/>
                </a:solidFill>
                <a:ea typeface="Helvetica Neue Light"/>
                <a:cs typeface="Helvetica Neue Light"/>
                <a:sym typeface="Helvetica Neue Light"/>
              </a:rPr>
              <a:t>µm]</a:t>
            </a:r>
            <a:r>
              <a:rPr lang="en-US" sz="1200" dirty="0"/>
              <a:t> (i.e. cell height) across all cells. This value was chosen arbitrarily—with justification. We found that 10 </a:t>
            </a:r>
            <a:r>
              <a:rPr lang="en-US" sz="1200" dirty="0">
                <a:solidFill>
                  <a:schemeClr val="tx1"/>
                </a:solidFill>
              </a:rPr>
              <a:t>[</a:t>
            </a:r>
            <a:r>
              <a:rPr lang="en-US" sz="1200" dirty="0">
                <a:solidFill>
                  <a:schemeClr val="tx1"/>
                </a:solidFill>
                <a:ea typeface="Helvetica Neue Light"/>
                <a:cs typeface="Helvetica Neue Light"/>
                <a:sym typeface="Helvetica Neue Light"/>
              </a:rPr>
              <a:t>µm]</a:t>
            </a:r>
            <a:r>
              <a:rPr lang="en-US" sz="1200" dirty="0"/>
              <a:t> was an adequate cell height such that each of the cell instances can more easily be connected (i.e. sharing/connecting power and ground rails) and maintain a “rectangular” cell shape, while leaving ample space between the n- and p- wells (in the vertical direction) for routing considerations. Note that in our layouts for the </a:t>
            </a:r>
            <a:r>
              <a:rPr lang="en-US" sz="1200" i="1" dirty="0"/>
              <a:t>MUX3-1</a:t>
            </a:r>
            <a:r>
              <a:rPr lang="en-US" sz="1200" dirty="0"/>
              <a:t>, </a:t>
            </a:r>
            <a:r>
              <a:rPr lang="en-US" sz="1200" i="1" dirty="0" err="1"/>
              <a:t>alu</a:t>
            </a:r>
            <a:r>
              <a:rPr lang="en-US" sz="1200" dirty="0"/>
              <a:t>, and </a:t>
            </a:r>
            <a:r>
              <a:rPr lang="en-US" sz="1200" i="1" dirty="0" err="1"/>
              <a:t>regfile</a:t>
            </a:r>
            <a:r>
              <a:rPr lang="en-US" sz="1200" dirty="0"/>
              <a:t> cells, we implemented a </a:t>
            </a:r>
            <a:r>
              <a:rPr lang="en-US" sz="1200" i="1" dirty="0"/>
              <a:t>“double row” </a:t>
            </a:r>
            <a:r>
              <a:rPr lang="en-US" sz="1200" dirty="0"/>
              <a:t>design, in which cell instances are “stacked” and share a common ground rail. This deliberate choice was made for these cells specifically to alleviate routing difficulties; however, while still maintaining a standardized cell shape and size.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6DEFD02-D877-FDF2-4B5C-67D7EABC3D6A}"/>
              </a:ext>
            </a:extLst>
          </p:cNvPr>
          <p:cNvCxnSpPr>
            <a:cxnSpLocks/>
          </p:cNvCxnSpPr>
          <p:nvPr/>
        </p:nvCxnSpPr>
        <p:spPr>
          <a:xfrm>
            <a:off x="8417887" y="3437246"/>
            <a:ext cx="0" cy="1333777"/>
          </a:xfrm>
          <a:prstGeom prst="straightConnector1">
            <a:avLst/>
          </a:prstGeom>
          <a:ln>
            <a:solidFill>
              <a:srgbClr val="FF552E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8513AD07-F725-205D-15B7-E8DFA0B2B6AE}"/>
              </a:ext>
            </a:extLst>
          </p:cNvPr>
          <p:cNvSpPr txBox="1"/>
          <p:nvPr/>
        </p:nvSpPr>
        <p:spPr>
          <a:xfrm>
            <a:off x="6202669" y="4511439"/>
            <a:ext cx="76211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tx1"/>
                </a:solidFill>
              </a:rPr>
              <a:t>~20 [</a:t>
            </a:r>
            <a:r>
              <a:rPr lang="en-US" sz="1000" dirty="0">
                <a:solidFill>
                  <a:schemeClr val="tx1"/>
                </a:solidFill>
                <a:ea typeface="Helvetica Neue Light"/>
                <a:cs typeface="Helvetica Neue Light"/>
                <a:sym typeface="Helvetica Neue Light"/>
              </a:rPr>
              <a:t>µm] 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F52A7DE-F5CC-20FF-7511-9866D96EA6D5}"/>
              </a:ext>
            </a:extLst>
          </p:cNvPr>
          <p:cNvSpPr txBox="1"/>
          <p:nvPr/>
        </p:nvSpPr>
        <p:spPr>
          <a:xfrm>
            <a:off x="7708285" y="3980940"/>
            <a:ext cx="7829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tx1"/>
                </a:solidFill>
              </a:rPr>
              <a:t>~10 [</a:t>
            </a:r>
            <a:r>
              <a:rPr lang="en-US" sz="1000" dirty="0">
                <a:solidFill>
                  <a:schemeClr val="tx1"/>
                </a:solidFill>
                <a:ea typeface="Helvetica Neue Light"/>
                <a:cs typeface="Helvetica Neue Light"/>
                <a:sym typeface="Helvetica Neue Light"/>
              </a:rPr>
              <a:t>µm] </a:t>
            </a:r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CF5C102-A238-C253-2741-598A5E9F79D3}"/>
              </a:ext>
            </a:extLst>
          </p:cNvPr>
          <p:cNvCxnSpPr>
            <a:cxnSpLocks/>
          </p:cNvCxnSpPr>
          <p:nvPr/>
        </p:nvCxnSpPr>
        <p:spPr>
          <a:xfrm>
            <a:off x="6430937" y="5054975"/>
            <a:ext cx="0" cy="1144170"/>
          </a:xfrm>
          <a:prstGeom prst="straightConnector1">
            <a:avLst/>
          </a:prstGeom>
          <a:ln>
            <a:solidFill>
              <a:srgbClr val="FF552E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36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420E1058-B1E1-F01E-800B-EA294D4C426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9629" y="3131628"/>
            <a:ext cx="1597569" cy="3066598"/>
          </a:xfrm>
          <a:prstGeom prst="rect">
            <a:avLst/>
          </a:prstGeom>
        </p:spPr>
      </p:pic>
      <p:pic>
        <p:nvPicPr>
          <p:cNvPr id="39" name="Picture 38" descr="Chart, treemap chart&#10;&#10;Description automatically generated">
            <a:extLst>
              <a:ext uri="{FF2B5EF4-FFF2-40B4-BE49-F238E27FC236}">
                <a16:creationId xmlns:a16="http://schemas.microsoft.com/office/drawing/2014/main" id="{FC3446EA-1AD7-3DD2-B97B-D77DF427C4E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53276" y="4235572"/>
            <a:ext cx="3887291" cy="1971176"/>
          </a:xfrm>
          <a:prstGeom prst="rect">
            <a:avLst/>
          </a:prstGeom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7DD8337-C6BC-BA8A-3DA8-B01533074CB5}"/>
              </a:ext>
            </a:extLst>
          </p:cNvPr>
          <p:cNvCxnSpPr>
            <a:cxnSpLocks/>
          </p:cNvCxnSpPr>
          <p:nvPr/>
        </p:nvCxnSpPr>
        <p:spPr>
          <a:xfrm>
            <a:off x="6195425" y="4235572"/>
            <a:ext cx="0" cy="1971176"/>
          </a:xfrm>
          <a:prstGeom prst="straightConnector1">
            <a:avLst/>
          </a:prstGeom>
          <a:ln>
            <a:solidFill>
              <a:srgbClr val="FF552E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452ADC6A-F3CC-0855-3A44-1889414CB7BE}"/>
              </a:ext>
            </a:extLst>
          </p:cNvPr>
          <p:cNvCxnSpPr>
            <a:cxnSpLocks/>
          </p:cNvCxnSpPr>
          <p:nvPr/>
        </p:nvCxnSpPr>
        <p:spPr>
          <a:xfrm>
            <a:off x="1930824" y="3131628"/>
            <a:ext cx="0" cy="3067517"/>
          </a:xfrm>
          <a:prstGeom prst="straightConnector1">
            <a:avLst/>
          </a:prstGeom>
          <a:ln>
            <a:solidFill>
              <a:srgbClr val="FF552E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664211B7-D116-6F4F-AA6D-39DF88BC7795}"/>
              </a:ext>
            </a:extLst>
          </p:cNvPr>
          <p:cNvSpPr txBox="1"/>
          <p:nvPr/>
        </p:nvSpPr>
        <p:spPr>
          <a:xfrm>
            <a:off x="1930824" y="3579681"/>
            <a:ext cx="76211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tx1"/>
                </a:solidFill>
              </a:rPr>
              <a:t>~20 [</a:t>
            </a:r>
            <a:r>
              <a:rPr lang="en-US" sz="1000" dirty="0">
                <a:solidFill>
                  <a:schemeClr val="tx1"/>
                </a:solidFill>
                <a:ea typeface="Helvetica Neue Light"/>
                <a:cs typeface="Helvetica Neue Light"/>
                <a:sym typeface="Helvetica Neue Light"/>
              </a:rPr>
              <a:t>µm] </a:t>
            </a:r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46" name="Curved Connector 45">
            <a:extLst>
              <a:ext uri="{FF2B5EF4-FFF2-40B4-BE49-F238E27FC236}">
                <a16:creationId xmlns:a16="http://schemas.microsoft.com/office/drawing/2014/main" id="{332CF388-D0CF-BC60-347D-891ECDBF8799}"/>
              </a:ext>
            </a:extLst>
          </p:cNvPr>
          <p:cNvCxnSpPr>
            <a:cxnSpLocks/>
          </p:cNvCxnSpPr>
          <p:nvPr/>
        </p:nvCxnSpPr>
        <p:spPr>
          <a:xfrm rot="5400000">
            <a:off x="6354251" y="4839465"/>
            <a:ext cx="254468" cy="101095"/>
          </a:xfrm>
          <a:prstGeom prst="curvedConnector3">
            <a:avLst>
              <a:gd name="adj1" fmla="val 50000"/>
            </a:avLst>
          </a:prstGeom>
          <a:ln>
            <a:solidFill>
              <a:srgbClr val="FA573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urved Connector 48">
            <a:extLst>
              <a:ext uri="{FF2B5EF4-FFF2-40B4-BE49-F238E27FC236}">
                <a16:creationId xmlns:a16="http://schemas.microsoft.com/office/drawing/2014/main" id="{BB5E55FA-5EF0-3EB6-8A8E-899881ECE64A}"/>
              </a:ext>
            </a:extLst>
          </p:cNvPr>
          <p:cNvCxnSpPr>
            <a:cxnSpLocks/>
            <a:stCxn id="32" idx="0"/>
          </p:cNvCxnSpPr>
          <p:nvPr/>
        </p:nvCxnSpPr>
        <p:spPr>
          <a:xfrm rot="16200000" flipV="1">
            <a:off x="6354449" y="4282162"/>
            <a:ext cx="137847" cy="320707"/>
          </a:xfrm>
          <a:prstGeom prst="curvedConnector2">
            <a:avLst/>
          </a:prstGeom>
          <a:ln>
            <a:solidFill>
              <a:srgbClr val="FA573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19A657E3-9BF1-BF7F-ED56-EC7A8A5957EF}"/>
              </a:ext>
            </a:extLst>
          </p:cNvPr>
          <p:cNvSpPr txBox="1"/>
          <p:nvPr/>
        </p:nvSpPr>
        <p:spPr>
          <a:xfrm>
            <a:off x="201322" y="6206748"/>
            <a:ext cx="16209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i="1" dirty="0"/>
              <a:t>MUX3-1 </a:t>
            </a:r>
            <a:r>
              <a:rPr lang="en-US" sz="1000" dirty="0"/>
              <a:t>”Vertical” Layout</a:t>
            </a:r>
            <a:endParaRPr lang="en-US" sz="1000" i="1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6B77284-4726-1D52-3B92-83CB69179EDA}"/>
              </a:ext>
            </a:extLst>
          </p:cNvPr>
          <p:cNvSpPr txBox="1"/>
          <p:nvPr/>
        </p:nvSpPr>
        <p:spPr>
          <a:xfrm>
            <a:off x="3711238" y="6206748"/>
            <a:ext cx="77136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i="1" dirty="0" err="1"/>
              <a:t>alu</a:t>
            </a:r>
            <a:r>
              <a:rPr lang="en-US" sz="1000" dirty="0"/>
              <a:t> Layout</a:t>
            </a:r>
            <a:endParaRPr lang="en-US" sz="1000" i="1" dirty="0"/>
          </a:p>
        </p:txBody>
      </p:sp>
    </p:spTree>
    <p:extLst>
      <p:ext uri="{BB962C8B-B14F-4D97-AF65-F5344CB8AC3E}">
        <p14:creationId xmlns:p14="http://schemas.microsoft.com/office/powerpoint/2010/main" val="16546627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45;p7">
            <a:extLst>
              <a:ext uri="{FF2B5EF4-FFF2-40B4-BE49-F238E27FC236}">
                <a16:creationId xmlns:a16="http://schemas.microsoft.com/office/drawing/2014/main" id="{37E7B2F9-4530-7540-9A7D-25FE9B6FF02F}"/>
              </a:ext>
            </a:extLst>
          </p:cNvPr>
          <p:cNvSpPr/>
          <p:nvPr/>
        </p:nvSpPr>
        <p:spPr>
          <a:xfrm rot="10800000" flipH="1">
            <a:off x="0" y="6437013"/>
            <a:ext cx="12192000" cy="42098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 dirty="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45;p7">
            <a:extLst>
              <a:ext uri="{FF2B5EF4-FFF2-40B4-BE49-F238E27FC236}">
                <a16:creationId xmlns:a16="http://schemas.microsoft.com/office/drawing/2014/main" id="{75FA8318-9B15-7F47-850F-EEEFE73BE161}"/>
              </a:ext>
            </a:extLst>
          </p:cNvPr>
          <p:cNvSpPr/>
          <p:nvPr/>
        </p:nvSpPr>
        <p:spPr>
          <a:xfrm rot="10800000" flipH="1">
            <a:off x="0" y="0"/>
            <a:ext cx="12192000" cy="868220"/>
          </a:xfrm>
          <a:prstGeom prst="rect">
            <a:avLst/>
          </a:prstGeom>
          <a:solidFill>
            <a:srgbClr val="13294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00;p1">
            <a:extLst>
              <a:ext uri="{FF2B5EF4-FFF2-40B4-BE49-F238E27FC236}">
                <a16:creationId xmlns:a16="http://schemas.microsoft.com/office/drawing/2014/main" id="{D85133A3-D3C6-7F4C-886E-6BEEF5BF5DD0}"/>
              </a:ext>
            </a:extLst>
          </p:cNvPr>
          <p:cNvSpPr txBox="1"/>
          <p:nvPr/>
        </p:nvSpPr>
        <p:spPr>
          <a:xfrm>
            <a:off x="376808" y="6524381"/>
            <a:ext cx="6426326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sz="900" spc="200" dirty="0">
                <a:solidFill>
                  <a:schemeClr val="bg1"/>
                </a:solidFill>
                <a:ea typeface="Helvetica Neue Light"/>
                <a:cs typeface="Helvetica Neue Light"/>
                <a:sym typeface="Helvetica Neue Light"/>
              </a:rPr>
              <a:t>ECE 425 MP2 PRESENTATION</a:t>
            </a:r>
          </a:p>
        </p:txBody>
      </p:sp>
      <p:sp>
        <p:nvSpPr>
          <p:cNvPr id="13" name="Google Shape;100;p1">
            <a:extLst>
              <a:ext uri="{FF2B5EF4-FFF2-40B4-BE49-F238E27FC236}">
                <a16:creationId xmlns:a16="http://schemas.microsoft.com/office/drawing/2014/main" id="{C0C6FF5B-A16D-B943-8158-9394C4171284}"/>
              </a:ext>
            </a:extLst>
          </p:cNvPr>
          <p:cNvSpPr txBox="1"/>
          <p:nvPr/>
        </p:nvSpPr>
        <p:spPr>
          <a:xfrm>
            <a:off x="9335597" y="6524381"/>
            <a:ext cx="24734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r"/>
            <a:r>
              <a:rPr lang="en-US" sz="900" spc="200" dirty="0">
                <a:solidFill>
                  <a:schemeClr val="bg1"/>
                </a:solidFill>
                <a:ea typeface="Helvetica Neue Light"/>
                <a:cs typeface="Helvetica Neue Light"/>
                <a:sym typeface="Helvetica Neue Light"/>
              </a:rPr>
              <a:t>GRAINGER ENGINEERING</a:t>
            </a:r>
          </a:p>
        </p:txBody>
      </p:sp>
      <p:pic>
        <p:nvPicPr>
          <p:cNvPr id="15" name="Picture 14" descr="A close up of a logo&#10;&#10;Description automatically generated">
            <a:extLst>
              <a:ext uri="{FF2B5EF4-FFF2-40B4-BE49-F238E27FC236}">
                <a16:creationId xmlns:a16="http://schemas.microsoft.com/office/drawing/2014/main" id="{A9194208-BB88-DA45-8C43-B250F5F37B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4210" y="228014"/>
            <a:ext cx="277906" cy="401420"/>
          </a:xfrm>
          <a:prstGeom prst="rect">
            <a:avLst/>
          </a:prstGeom>
        </p:spPr>
      </p:pic>
      <p:sp>
        <p:nvSpPr>
          <p:cNvPr id="16" name="Google Shape;100;p1">
            <a:extLst>
              <a:ext uri="{FF2B5EF4-FFF2-40B4-BE49-F238E27FC236}">
                <a16:creationId xmlns:a16="http://schemas.microsoft.com/office/drawing/2014/main" id="{226FBA8E-8ED2-0F48-B1E6-A03B9736B136}"/>
              </a:ext>
            </a:extLst>
          </p:cNvPr>
          <p:cNvSpPr txBox="1"/>
          <p:nvPr/>
        </p:nvSpPr>
        <p:spPr>
          <a:xfrm>
            <a:off x="376810" y="204051"/>
            <a:ext cx="1091002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sz="2400" dirty="0">
                <a:solidFill>
                  <a:schemeClr val="lt1"/>
                </a:solidFill>
                <a:ea typeface="Helvetica Neue"/>
                <a:cs typeface="Helvetica Neue"/>
                <a:sym typeface="Helvetica Neue"/>
              </a:rPr>
              <a:t>General Guidelines and Optimization Considerations cont.</a:t>
            </a:r>
            <a:endParaRPr lang="en-US" sz="24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869B0A-EB50-10F9-5B07-5D01BC6D1BD3}"/>
              </a:ext>
            </a:extLst>
          </p:cNvPr>
          <p:cNvSpPr txBox="1"/>
          <p:nvPr/>
        </p:nvSpPr>
        <p:spPr>
          <a:xfrm>
            <a:off x="376807" y="1072273"/>
            <a:ext cx="554091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Area Constraints: </a:t>
            </a:r>
            <a:r>
              <a:rPr lang="en-US" dirty="0"/>
              <a:t>Given that the upper limit area constraint of this design is </a:t>
            </a:r>
            <a:r>
              <a:rPr lang="en-US" dirty="0">
                <a:solidFill>
                  <a:schemeClr val="tx1"/>
                </a:solidFill>
              </a:rPr>
              <a:t>20K</a:t>
            </a:r>
            <a:r>
              <a:rPr lang="en-US" dirty="0">
                <a:solidFill>
                  <a:schemeClr val="tx1"/>
                </a:solidFill>
                <a:ea typeface="Helvetica Neue Light"/>
                <a:cs typeface="Helvetica Neue Light"/>
                <a:sym typeface="Helvetica Neue Light"/>
              </a:rPr>
              <a:t> [µm</a:t>
            </a:r>
            <a:r>
              <a:rPr lang="en-US" baseline="30000" dirty="0">
                <a:solidFill>
                  <a:schemeClr val="tx1"/>
                </a:solidFill>
                <a:ea typeface="Helvetica Neue Light"/>
                <a:cs typeface="Helvetica Neue Light"/>
                <a:sym typeface="Helvetica Neue Light"/>
              </a:rPr>
              <a:t>2</a:t>
            </a:r>
            <a:r>
              <a:rPr lang="en-US" dirty="0">
                <a:solidFill>
                  <a:schemeClr val="tx1"/>
                </a:solidFill>
                <a:ea typeface="Helvetica Neue Light"/>
                <a:cs typeface="Helvetica Neue Light"/>
                <a:sym typeface="Helvetica Neue Light"/>
              </a:rPr>
              <a:t>]</a:t>
            </a:r>
            <a:r>
              <a:rPr lang="en-US" dirty="0"/>
              <a:t>, we strictly placed each instance in each cell as “near as possible” to each other in the horizontal direction, without violating DRC (e.g. metal1 min. distance of 0.36 [</a:t>
            </a:r>
            <a:r>
              <a:rPr lang="en-US" dirty="0">
                <a:solidFill>
                  <a:schemeClr val="tx1"/>
                </a:solidFill>
                <a:ea typeface="Helvetica Neue Light"/>
                <a:cs typeface="Helvetica Neue Light"/>
                <a:sym typeface="Helvetica Neue Light"/>
              </a:rPr>
              <a:t>µm])</a:t>
            </a:r>
            <a:r>
              <a:rPr lang="en-US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is demonstrated to the right by the overlapping of the p- and n- diffusions</a:t>
            </a:r>
          </a:p>
          <a:p>
            <a:r>
              <a:rPr lang="en-US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later proved to recover a large amount of area that would have otherwise been used as the result of poor layout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</p:txBody>
      </p:sp>
      <p:pic>
        <p:nvPicPr>
          <p:cNvPr id="4" name="Picture 3" descr="A screenshot of a game&#10;&#10;Description automatically generated with medium confidence">
            <a:extLst>
              <a:ext uri="{FF2B5EF4-FFF2-40B4-BE49-F238E27FC236}">
                <a16:creationId xmlns:a16="http://schemas.microsoft.com/office/drawing/2014/main" id="{17805233-FDE9-CEF6-1282-7CC76AE2D0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854" y="1096236"/>
            <a:ext cx="5076356" cy="5044022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3568A790-B7FE-FDF7-E697-7493C32F49E9}"/>
              </a:ext>
            </a:extLst>
          </p:cNvPr>
          <p:cNvSpPr txBox="1"/>
          <p:nvPr/>
        </p:nvSpPr>
        <p:spPr>
          <a:xfrm>
            <a:off x="8480468" y="6147108"/>
            <a:ext cx="10711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i="1" dirty="0"/>
              <a:t>MUX2-1 </a:t>
            </a:r>
            <a:r>
              <a:rPr lang="en-US" sz="1000" dirty="0"/>
              <a:t>Layout</a:t>
            </a:r>
            <a:endParaRPr lang="en-US" sz="1000" i="1" dirty="0"/>
          </a:p>
        </p:txBody>
      </p:sp>
      <p:sp>
        <p:nvSpPr>
          <p:cNvPr id="6" name="Frame 5">
            <a:extLst>
              <a:ext uri="{FF2B5EF4-FFF2-40B4-BE49-F238E27FC236}">
                <a16:creationId xmlns:a16="http://schemas.microsoft.com/office/drawing/2014/main" id="{4D6D3BC8-AD69-762D-F92F-E630B1DAA3C3}"/>
              </a:ext>
            </a:extLst>
          </p:cNvPr>
          <p:cNvSpPr/>
          <p:nvPr/>
        </p:nvSpPr>
        <p:spPr>
          <a:xfrm>
            <a:off x="9644333" y="1984076"/>
            <a:ext cx="215660" cy="879894"/>
          </a:xfrm>
          <a:prstGeom prst="frame">
            <a:avLst/>
          </a:prstGeom>
          <a:solidFill>
            <a:srgbClr val="FF552E"/>
          </a:solidFill>
          <a:ln>
            <a:solidFill>
              <a:srgbClr val="FA57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Frame 34">
            <a:extLst>
              <a:ext uri="{FF2B5EF4-FFF2-40B4-BE49-F238E27FC236}">
                <a16:creationId xmlns:a16="http://schemas.microsoft.com/office/drawing/2014/main" id="{54344557-C9BA-F65E-14C2-BE9DC6C0CA1A}"/>
              </a:ext>
            </a:extLst>
          </p:cNvPr>
          <p:cNvSpPr/>
          <p:nvPr/>
        </p:nvSpPr>
        <p:spPr>
          <a:xfrm>
            <a:off x="8160589" y="1966823"/>
            <a:ext cx="215660" cy="879894"/>
          </a:xfrm>
          <a:prstGeom prst="frame">
            <a:avLst/>
          </a:prstGeom>
          <a:solidFill>
            <a:srgbClr val="FF552E"/>
          </a:solidFill>
          <a:ln>
            <a:solidFill>
              <a:srgbClr val="FA57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6" name="Frame 35">
            <a:extLst>
              <a:ext uri="{FF2B5EF4-FFF2-40B4-BE49-F238E27FC236}">
                <a16:creationId xmlns:a16="http://schemas.microsoft.com/office/drawing/2014/main" id="{29429E4B-8B39-EA07-75E8-0787F12F2724}"/>
              </a:ext>
            </a:extLst>
          </p:cNvPr>
          <p:cNvSpPr/>
          <p:nvPr/>
        </p:nvSpPr>
        <p:spPr>
          <a:xfrm>
            <a:off x="8073973" y="4707148"/>
            <a:ext cx="388891" cy="879894"/>
          </a:xfrm>
          <a:prstGeom prst="frame">
            <a:avLst/>
          </a:prstGeom>
          <a:solidFill>
            <a:srgbClr val="FF552E"/>
          </a:solidFill>
          <a:ln>
            <a:solidFill>
              <a:srgbClr val="FA57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7" name="Frame 36">
            <a:extLst>
              <a:ext uri="{FF2B5EF4-FFF2-40B4-BE49-F238E27FC236}">
                <a16:creationId xmlns:a16="http://schemas.microsoft.com/office/drawing/2014/main" id="{7B330390-BD01-537A-DB55-9754AE1F95DE}"/>
              </a:ext>
            </a:extLst>
          </p:cNvPr>
          <p:cNvSpPr/>
          <p:nvPr/>
        </p:nvSpPr>
        <p:spPr>
          <a:xfrm>
            <a:off x="9557717" y="4678890"/>
            <a:ext cx="388891" cy="879894"/>
          </a:xfrm>
          <a:prstGeom prst="frame">
            <a:avLst/>
          </a:prstGeom>
          <a:solidFill>
            <a:srgbClr val="FF552E"/>
          </a:solidFill>
          <a:ln>
            <a:solidFill>
              <a:srgbClr val="FA57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37793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45;p7">
            <a:extLst>
              <a:ext uri="{FF2B5EF4-FFF2-40B4-BE49-F238E27FC236}">
                <a16:creationId xmlns:a16="http://schemas.microsoft.com/office/drawing/2014/main" id="{37E7B2F9-4530-7540-9A7D-25FE9B6FF02F}"/>
              </a:ext>
            </a:extLst>
          </p:cNvPr>
          <p:cNvSpPr/>
          <p:nvPr/>
        </p:nvSpPr>
        <p:spPr>
          <a:xfrm rot="10800000" flipH="1">
            <a:off x="0" y="6437013"/>
            <a:ext cx="12192000" cy="42098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 dirty="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45;p7">
            <a:extLst>
              <a:ext uri="{FF2B5EF4-FFF2-40B4-BE49-F238E27FC236}">
                <a16:creationId xmlns:a16="http://schemas.microsoft.com/office/drawing/2014/main" id="{75FA8318-9B15-7F47-850F-EEEFE73BE161}"/>
              </a:ext>
            </a:extLst>
          </p:cNvPr>
          <p:cNvSpPr/>
          <p:nvPr/>
        </p:nvSpPr>
        <p:spPr>
          <a:xfrm rot="10800000" flipH="1">
            <a:off x="0" y="0"/>
            <a:ext cx="12192000" cy="868220"/>
          </a:xfrm>
          <a:prstGeom prst="rect">
            <a:avLst/>
          </a:prstGeom>
          <a:solidFill>
            <a:srgbClr val="13294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00;p1">
            <a:extLst>
              <a:ext uri="{FF2B5EF4-FFF2-40B4-BE49-F238E27FC236}">
                <a16:creationId xmlns:a16="http://schemas.microsoft.com/office/drawing/2014/main" id="{D85133A3-D3C6-7F4C-886E-6BEEF5BF5DD0}"/>
              </a:ext>
            </a:extLst>
          </p:cNvPr>
          <p:cNvSpPr txBox="1"/>
          <p:nvPr/>
        </p:nvSpPr>
        <p:spPr>
          <a:xfrm>
            <a:off x="376808" y="6524381"/>
            <a:ext cx="6426326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sz="900" spc="200" dirty="0">
                <a:solidFill>
                  <a:schemeClr val="bg1"/>
                </a:solidFill>
                <a:ea typeface="Helvetica Neue Light"/>
                <a:cs typeface="Helvetica Neue Light"/>
                <a:sym typeface="Helvetica Neue Light"/>
              </a:rPr>
              <a:t>ECE 425 MP2 PRESENTATION</a:t>
            </a:r>
          </a:p>
        </p:txBody>
      </p:sp>
      <p:sp>
        <p:nvSpPr>
          <p:cNvPr id="13" name="Google Shape;100;p1">
            <a:extLst>
              <a:ext uri="{FF2B5EF4-FFF2-40B4-BE49-F238E27FC236}">
                <a16:creationId xmlns:a16="http://schemas.microsoft.com/office/drawing/2014/main" id="{C0C6FF5B-A16D-B943-8158-9394C4171284}"/>
              </a:ext>
            </a:extLst>
          </p:cNvPr>
          <p:cNvSpPr txBox="1"/>
          <p:nvPr/>
        </p:nvSpPr>
        <p:spPr>
          <a:xfrm>
            <a:off x="9335597" y="6524381"/>
            <a:ext cx="24734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r"/>
            <a:r>
              <a:rPr lang="en-US" sz="900" spc="200" dirty="0">
                <a:solidFill>
                  <a:schemeClr val="bg1"/>
                </a:solidFill>
                <a:ea typeface="Helvetica Neue Light"/>
                <a:cs typeface="Helvetica Neue Light"/>
                <a:sym typeface="Helvetica Neue Light"/>
              </a:rPr>
              <a:t>GRAINGER ENGINEERING</a:t>
            </a:r>
          </a:p>
        </p:txBody>
      </p:sp>
      <p:pic>
        <p:nvPicPr>
          <p:cNvPr id="15" name="Picture 14" descr="A close up of a logo&#10;&#10;Description automatically generated">
            <a:extLst>
              <a:ext uri="{FF2B5EF4-FFF2-40B4-BE49-F238E27FC236}">
                <a16:creationId xmlns:a16="http://schemas.microsoft.com/office/drawing/2014/main" id="{A9194208-BB88-DA45-8C43-B250F5F37B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4210" y="228014"/>
            <a:ext cx="277906" cy="401420"/>
          </a:xfrm>
          <a:prstGeom prst="rect">
            <a:avLst/>
          </a:prstGeom>
        </p:spPr>
      </p:pic>
      <p:sp>
        <p:nvSpPr>
          <p:cNvPr id="16" name="Google Shape;100;p1">
            <a:extLst>
              <a:ext uri="{FF2B5EF4-FFF2-40B4-BE49-F238E27FC236}">
                <a16:creationId xmlns:a16="http://schemas.microsoft.com/office/drawing/2014/main" id="{226FBA8E-8ED2-0F48-B1E6-A03B9736B136}"/>
              </a:ext>
            </a:extLst>
          </p:cNvPr>
          <p:cNvSpPr txBox="1"/>
          <p:nvPr/>
        </p:nvSpPr>
        <p:spPr>
          <a:xfrm>
            <a:off x="376810" y="204051"/>
            <a:ext cx="1091002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sz="2400" dirty="0">
                <a:solidFill>
                  <a:schemeClr val="lt1"/>
                </a:solidFill>
                <a:ea typeface="Helvetica Neue"/>
                <a:cs typeface="Helvetica Neue"/>
                <a:sym typeface="Helvetica Neue"/>
              </a:rPr>
              <a:t>MUX Design</a:t>
            </a:r>
            <a:endParaRPr lang="en-US" sz="2400" dirty="0"/>
          </a:p>
        </p:txBody>
      </p:sp>
      <p:pic>
        <p:nvPicPr>
          <p:cNvPr id="25" name="Picture 24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91F714EA-648F-407D-1733-05C4E69B9D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808" y="1217992"/>
            <a:ext cx="4378072" cy="1484594"/>
          </a:xfrm>
          <a:prstGeom prst="rect">
            <a:avLst/>
          </a:prstGeom>
        </p:spPr>
      </p:pic>
      <p:pic>
        <p:nvPicPr>
          <p:cNvPr id="27" name="Picture 26" descr="A screenshot of a video game&#10;&#10;Description automatically generated">
            <a:extLst>
              <a:ext uri="{FF2B5EF4-FFF2-40B4-BE49-F238E27FC236}">
                <a16:creationId xmlns:a16="http://schemas.microsoft.com/office/drawing/2014/main" id="{B1089980-9742-889F-9346-5F8FCB4B73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807" y="3367849"/>
            <a:ext cx="4378072" cy="2403901"/>
          </a:xfrm>
          <a:prstGeom prst="rect">
            <a:avLst/>
          </a:prstGeom>
        </p:spPr>
      </p:pic>
      <p:pic>
        <p:nvPicPr>
          <p:cNvPr id="29" name="Picture 28" descr="A screenshot of a video game&#10;&#10;Description automatically generated">
            <a:extLst>
              <a:ext uri="{FF2B5EF4-FFF2-40B4-BE49-F238E27FC236}">
                <a16:creationId xmlns:a16="http://schemas.microsoft.com/office/drawing/2014/main" id="{B056AFDA-D914-376B-DA0C-6B9D482C24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6500" y="1217992"/>
            <a:ext cx="4333548" cy="2312068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655B251F-ABF2-07E9-CE11-CB5E0DA9EE7D}"/>
              </a:ext>
            </a:extLst>
          </p:cNvPr>
          <p:cNvSpPr txBox="1"/>
          <p:nvPr/>
        </p:nvSpPr>
        <p:spPr>
          <a:xfrm>
            <a:off x="1922879" y="2743653"/>
            <a:ext cx="128592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i="1" dirty="0"/>
              <a:t>MUX2-1</a:t>
            </a:r>
            <a:r>
              <a:rPr lang="en-US" sz="1000" dirty="0"/>
              <a:t> Schematic</a:t>
            </a:r>
            <a:endParaRPr lang="en-US" sz="1000" i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829271E-2E89-D335-FD1D-2C1A540B1E92}"/>
              </a:ext>
            </a:extLst>
          </p:cNvPr>
          <p:cNvSpPr txBox="1"/>
          <p:nvPr/>
        </p:nvSpPr>
        <p:spPr>
          <a:xfrm>
            <a:off x="1922879" y="5791924"/>
            <a:ext cx="128592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i="1" dirty="0"/>
              <a:t>MUX3-1</a:t>
            </a:r>
            <a:r>
              <a:rPr lang="en-US" sz="1000" dirty="0"/>
              <a:t> Schematic</a:t>
            </a:r>
            <a:endParaRPr lang="en-US" sz="1000" i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990EA2C-4A6A-B81A-C819-8D878864EDE9}"/>
              </a:ext>
            </a:extLst>
          </p:cNvPr>
          <p:cNvSpPr txBox="1"/>
          <p:nvPr/>
        </p:nvSpPr>
        <p:spPr>
          <a:xfrm>
            <a:off x="8000309" y="3572628"/>
            <a:ext cx="128592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i="1" dirty="0"/>
              <a:t>MUX4-1</a:t>
            </a:r>
            <a:r>
              <a:rPr lang="en-US" sz="1000" dirty="0"/>
              <a:t> Schematic</a:t>
            </a:r>
            <a:endParaRPr lang="en-US" sz="1000" i="1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8A68649-DEC4-4623-A19C-30157F452C3D}"/>
              </a:ext>
            </a:extLst>
          </p:cNvPr>
          <p:cNvSpPr txBox="1"/>
          <p:nvPr/>
        </p:nvSpPr>
        <p:spPr>
          <a:xfrm>
            <a:off x="5155479" y="4025340"/>
            <a:ext cx="667663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Advantages to NAND-based MUX design: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Only 12 transistors used in </a:t>
            </a:r>
            <a:r>
              <a:rPr lang="en-US" i="1" dirty="0"/>
              <a:t>MUX2-1</a:t>
            </a:r>
            <a:r>
              <a:rPr lang="en-US" dirty="0"/>
              <a:t> design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“Full-Swing” (i.e. full logic “0” or “1”), non-inverting output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Modular layout of NAND cell simplified extension of </a:t>
            </a:r>
            <a:r>
              <a:rPr lang="en-US" i="1" dirty="0"/>
              <a:t>MUX2-1 </a:t>
            </a:r>
            <a:r>
              <a:rPr lang="en-US" dirty="0"/>
              <a:t>when creating larger structures such as </a:t>
            </a:r>
            <a:r>
              <a:rPr lang="en-US" i="1" dirty="0"/>
              <a:t>MUX3-1 </a:t>
            </a:r>
            <a:r>
              <a:rPr lang="en-US" dirty="0"/>
              <a:t>and </a:t>
            </a:r>
            <a:r>
              <a:rPr lang="en-US" i="1" dirty="0"/>
              <a:t>MUX4-1</a:t>
            </a:r>
            <a:endParaRPr lang="en-US" dirty="0"/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9405184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45;p7">
            <a:extLst>
              <a:ext uri="{FF2B5EF4-FFF2-40B4-BE49-F238E27FC236}">
                <a16:creationId xmlns:a16="http://schemas.microsoft.com/office/drawing/2014/main" id="{37E7B2F9-4530-7540-9A7D-25FE9B6FF02F}"/>
              </a:ext>
            </a:extLst>
          </p:cNvPr>
          <p:cNvSpPr/>
          <p:nvPr/>
        </p:nvSpPr>
        <p:spPr>
          <a:xfrm rot="10800000" flipH="1">
            <a:off x="0" y="6437013"/>
            <a:ext cx="12192000" cy="42098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 dirty="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45;p7">
            <a:extLst>
              <a:ext uri="{FF2B5EF4-FFF2-40B4-BE49-F238E27FC236}">
                <a16:creationId xmlns:a16="http://schemas.microsoft.com/office/drawing/2014/main" id="{75FA8318-9B15-7F47-850F-EEEFE73BE161}"/>
              </a:ext>
            </a:extLst>
          </p:cNvPr>
          <p:cNvSpPr/>
          <p:nvPr/>
        </p:nvSpPr>
        <p:spPr>
          <a:xfrm rot="10800000" flipH="1">
            <a:off x="0" y="0"/>
            <a:ext cx="12192000" cy="868220"/>
          </a:xfrm>
          <a:prstGeom prst="rect">
            <a:avLst/>
          </a:prstGeom>
          <a:solidFill>
            <a:srgbClr val="13294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00;p1">
            <a:extLst>
              <a:ext uri="{FF2B5EF4-FFF2-40B4-BE49-F238E27FC236}">
                <a16:creationId xmlns:a16="http://schemas.microsoft.com/office/drawing/2014/main" id="{D85133A3-D3C6-7F4C-886E-6BEEF5BF5DD0}"/>
              </a:ext>
            </a:extLst>
          </p:cNvPr>
          <p:cNvSpPr txBox="1"/>
          <p:nvPr/>
        </p:nvSpPr>
        <p:spPr>
          <a:xfrm>
            <a:off x="376808" y="6524381"/>
            <a:ext cx="6426326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sz="900" spc="200" dirty="0">
                <a:solidFill>
                  <a:schemeClr val="bg1"/>
                </a:solidFill>
                <a:ea typeface="Helvetica Neue Light"/>
                <a:cs typeface="Helvetica Neue Light"/>
                <a:sym typeface="Helvetica Neue Light"/>
              </a:rPr>
              <a:t>ECE 425 MP2 PRESENTATION</a:t>
            </a:r>
          </a:p>
        </p:txBody>
      </p:sp>
      <p:sp>
        <p:nvSpPr>
          <p:cNvPr id="13" name="Google Shape;100;p1">
            <a:extLst>
              <a:ext uri="{FF2B5EF4-FFF2-40B4-BE49-F238E27FC236}">
                <a16:creationId xmlns:a16="http://schemas.microsoft.com/office/drawing/2014/main" id="{C0C6FF5B-A16D-B943-8158-9394C4171284}"/>
              </a:ext>
            </a:extLst>
          </p:cNvPr>
          <p:cNvSpPr txBox="1"/>
          <p:nvPr/>
        </p:nvSpPr>
        <p:spPr>
          <a:xfrm>
            <a:off x="9335597" y="6524381"/>
            <a:ext cx="24734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r"/>
            <a:r>
              <a:rPr lang="en-US" sz="900" spc="200" dirty="0">
                <a:solidFill>
                  <a:schemeClr val="bg1"/>
                </a:solidFill>
                <a:ea typeface="Helvetica Neue Light"/>
                <a:cs typeface="Helvetica Neue Light"/>
                <a:sym typeface="Helvetica Neue Light"/>
              </a:rPr>
              <a:t>GRAINGER ENGINEERING</a:t>
            </a:r>
          </a:p>
        </p:txBody>
      </p:sp>
      <p:pic>
        <p:nvPicPr>
          <p:cNvPr id="15" name="Picture 14" descr="A close up of a logo&#10;&#10;Description automatically generated">
            <a:extLst>
              <a:ext uri="{FF2B5EF4-FFF2-40B4-BE49-F238E27FC236}">
                <a16:creationId xmlns:a16="http://schemas.microsoft.com/office/drawing/2014/main" id="{A9194208-BB88-DA45-8C43-B250F5F37B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4210" y="228014"/>
            <a:ext cx="277906" cy="401420"/>
          </a:xfrm>
          <a:prstGeom prst="rect">
            <a:avLst/>
          </a:prstGeom>
        </p:spPr>
      </p:pic>
      <p:sp>
        <p:nvSpPr>
          <p:cNvPr id="16" name="Google Shape;100;p1">
            <a:extLst>
              <a:ext uri="{FF2B5EF4-FFF2-40B4-BE49-F238E27FC236}">
                <a16:creationId xmlns:a16="http://schemas.microsoft.com/office/drawing/2014/main" id="{226FBA8E-8ED2-0F48-B1E6-A03B9736B136}"/>
              </a:ext>
            </a:extLst>
          </p:cNvPr>
          <p:cNvSpPr txBox="1"/>
          <p:nvPr/>
        </p:nvSpPr>
        <p:spPr>
          <a:xfrm>
            <a:off x="376810" y="204051"/>
            <a:ext cx="1091002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sz="2400" dirty="0">
                <a:solidFill>
                  <a:schemeClr val="lt1"/>
                </a:solidFill>
                <a:ea typeface="Helvetica Neue"/>
                <a:cs typeface="Helvetica Neue"/>
                <a:sym typeface="Helvetica Neue"/>
              </a:rPr>
              <a:t>MUX Design cont.</a:t>
            </a:r>
            <a:endParaRPr lang="en-US" sz="2400" dirty="0"/>
          </a:p>
        </p:txBody>
      </p:sp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072E1B3B-03C1-A3D0-D4D6-DB7798D5FA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599" y="3919698"/>
            <a:ext cx="5867401" cy="224020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CFC06E2-1FCF-69C7-70CE-44A89B556148}"/>
              </a:ext>
            </a:extLst>
          </p:cNvPr>
          <p:cNvSpPr/>
          <p:nvPr/>
        </p:nvSpPr>
        <p:spPr>
          <a:xfrm>
            <a:off x="376808" y="4772014"/>
            <a:ext cx="519304" cy="219456"/>
          </a:xfrm>
          <a:prstGeom prst="rect">
            <a:avLst/>
          </a:prstGeom>
          <a:noFill/>
          <a:ln>
            <a:solidFill>
              <a:srgbClr val="FF55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8E47DC7-C35E-3A4A-A593-CEAA8229A942}"/>
              </a:ext>
            </a:extLst>
          </p:cNvPr>
          <p:cNvSpPr/>
          <p:nvPr/>
        </p:nvSpPr>
        <p:spPr>
          <a:xfrm>
            <a:off x="1108330" y="4772015"/>
            <a:ext cx="267584" cy="219456"/>
          </a:xfrm>
          <a:prstGeom prst="rect">
            <a:avLst/>
          </a:prstGeom>
          <a:noFill/>
          <a:ln>
            <a:solidFill>
              <a:srgbClr val="FF55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2550739-1FF8-F513-D0BF-942623CCAE50}"/>
              </a:ext>
            </a:extLst>
          </p:cNvPr>
          <p:cNvSpPr/>
          <p:nvPr/>
        </p:nvSpPr>
        <p:spPr>
          <a:xfrm>
            <a:off x="4040158" y="4772013"/>
            <a:ext cx="519304" cy="219456"/>
          </a:xfrm>
          <a:prstGeom prst="rect">
            <a:avLst/>
          </a:prstGeom>
          <a:noFill/>
          <a:ln>
            <a:solidFill>
              <a:srgbClr val="FF55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5F0FA60-5943-51EC-AB77-B99FECEDD334}"/>
              </a:ext>
            </a:extLst>
          </p:cNvPr>
          <p:cNvSpPr/>
          <p:nvPr/>
        </p:nvSpPr>
        <p:spPr>
          <a:xfrm>
            <a:off x="4771680" y="4772014"/>
            <a:ext cx="267584" cy="219456"/>
          </a:xfrm>
          <a:prstGeom prst="rect">
            <a:avLst/>
          </a:prstGeom>
          <a:noFill/>
          <a:ln>
            <a:solidFill>
              <a:srgbClr val="FF55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05F1B81-517E-DDCF-3003-308591D958FC}"/>
              </a:ext>
            </a:extLst>
          </p:cNvPr>
          <p:cNvSpPr/>
          <p:nvPr/>
        </p:nvSpPr>
        <p:spPr>
          <a:xfrm>
            <a:off x="1285337" y="5288384"/>
            <a:ext cx="267584" cy="219456"/>
          </a:xfrm>
          <a:prstGeom prst="rect">
            <a:avLst/>
          </a:prstGeom>
          <a:noFill/>
          <a:ln>
            <a:solidFill>
              <a:srgbClr val="FF55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7496F68-86BF-5C44-D191-D52DC3D315D2}"/>
              </a:ext>
            </a:extLst>
          </p:cNvPr>
          <p:cNvSpPr/>
          <p:nvPr/>
        </p:nvSpPr>
        <p:spPr>
          <a:xfrm>
            <a:off x="669987" y="5288384"/>
            <a:ext cx="267584" cy="219456"/>
          </a:xfrm>
          <a:prstGeom prst="rect">
            <a:avLst/>
          </a:prstGeom>
          <a:noFill/>
          <a:ln>
            <a:solidFill>
              <a:srgbClr val="FF55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6610ACB-7DDB-ACF5-CCB7-2BE9E5333CCB}"/>
              </a:ext>
            </a:extLst>
          </p:cNvPr>
          <p:cNvSpPr/>
          <p:nvPr/>
        </p:nvSpPr>
        <p:spPr>
          <a:xfrm>
            <a:off x="2507412" y="5288384"/>
            <a:ext cx="267584" cy="219456"/>
          </a:xfrm>
          <a:prstGeom prst="rect">
            <a:avLst/>
          </a:prstGeom>
          <a:noFill/>
          <a:ln>
            <a:solidFill>
              <a:srgbClr val="FF55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AFB30AB-2D84-DAA1-603D-D41046CF998B}"/>
              </a:ext>
            </a:extLst>
          </p:cNvPr>
          <p:cNvSpPr/>
          <p:nvPr/>
        </p:nvSpPr>
        <p:spPr>
          <a:xfrm>
            <a:off x="3112699" y="5288384"/>
            <a:ext cx="267584" cy="219456"/>
          </a:xfrm>
          <a:prstGeom prst="rect">
            <a:avLst/>
          </a:prstGeom>
          <a:noFill/>
          <a:ln>
            <a:solidFill>
              <a:srgbClr val="FF55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E915D68D-D619-C4E1-F79F-D6B2265B5C5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8197" t="8667" r="15381" b="9406"/>
          <a:stretch/>
        </p:blipFill>
        <p:spPr>
          <a:xfrm>
            <a:off x="3469555" y="1145267"/>
            <a:ext cx="2362268" cy="2458313"/>
          </a:xfrm>
          <a:prstGeom prst="rect">
            <a:avLst/>
          </a:prstGeom>
        </p:spPr>
      </p:pic>
      <p:pic>
        <p:nvPicPr>
          <p:cNvPr id="8" name="Picture 7" descr="A screenshot of a game&#10;&#10;Description automatically generated with medium confidence">
            <a:extLst>
              <a:ext uri="{FF2B5EF4-FFF2-40B4-BE49-F238E27FC236}">
                <a16:creationId xmlns:a16="http://schemas.microsoft.com/office/drawing/2014/main" id="{D49323CF-F836-6669-3965-A86B92E759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599" y="1145269"/>
            <a:ext cx="2474072" cy="2458313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AD9A9E31-83E4-5E1C-0F75-ED29C26810BC}"/>
              </a:ext>
            </a:extLst>
          </p:cNvPr>
          <p:cNvSpPr txBox="1"/>
          <p:nvPr/>
        </p:nvSpPr>
        <p:spPr>
          <a:xfrm>
            <a:off x="886220" y="3638529"/>
            <a:ext cx="10711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i="1" dirty="0"/>
              <a:t>MUX2-1 </a:t>
            </a:r>
            <a:r>
              <a:rPr lang="en-US" sz="1000" dirty="0"/>
              <a:t>Layout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EA5F1BA-C065-1233-B7F5-0B36D7E7AC48}"/>
              </a:ext>
            </a:extLst>
          </p:cNvPr>
          <p:cNvSpPr txBox="1"/>
          <p:nvPr/>
        </p:nvSpPr>
        <p:spPr>
          <a:xfrm>
            <a:off x="3754450" y="3616763"/>
            <a:ext cx="179247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i="1" dirty="0" err="1"/>
              <a:t>datapath</a:t>
            </a:r>
            <a:r>
              <a:rPr lang="en-US" sz="1000" i="1" dirty="0"/>
              <a:t> </a:t>
            </a:r>
            <a:r>
              <a:rPr lang="en-US" sz="1000" dirty="0"/>
              <a:t>MUX signal routing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6073889-3723-3104-E6FF-549F5B8A1C95}"/>
              </a:ext>
            </a:extLst>
          </p:cNvPr>
          <p:cNvSpPr txBox="1"/>
          <p:nvPr/>
        </p:nvSpPr>
        <p:spPr>
          <a:xfrm>
            <a:off x="2641204" y="6171399"/>
            <a:ext cx="10711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i="1" dirty="0"/>
              <a:t>MUX4-1 </a:t>
            </a:r>
            <a:r>
              <a:rPr lang="en-US" sz="1000" dirty="0"/>
              <a:t>Layout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BCC8DC7-5531-6A72-FD08-06E8508BB0F6}"/>
              </a:ext>
            </a:extLst>
          </p:cNvPr>
          <p:cNvSpPr/>
          <p:nvPr/>
        </p:nvSpPr>
        <p:spPr>
          <a:xfrm>
            <a:off x="376808" y="2096300"/>
            <a:ext cx="519304" cy="219456"/>
          </a:xfrm>
          <a:prstGeom prst="rect">
            <a:avLst/>
          </a:prstGeom>
          <a:noFill/>
          <a:ln>
            <a:solidFill>
              <a:srgbClr val="FF55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2D50A5F-0E86-D7E3-34B8-BA87E4AC3658}"/>
              </a:ext>
            </a:extLst>
          </p:cNvPr>
          <p:cNvSpPr/>
          <p:nvPr/>
        </p:nvSpPr>
        <p:spPr>
          <a:xfrm>
            <a:off x="1208734" y="2102031"/>
            <a:ext cx="267584" cy="219456"/>
          </a:xfrm>
          <a:prstGeom prst="rect">
            <a:avLst/>
          </a:prstGeom>
          <a:noFill/>
          <a:ln>
            <a:solidFill>
              <a:srgbClr val="FF55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56F1646-022E-2C7A-77C2-0DD2F32D95AE}"/>
              </a:ext>
            </a:extLst>
          </p:cNvPr>
          <p:cNvSpPr/>
          <p:nvPr/>
        </p:nvSpPr>
        <p:spPr>
          <a:xfrm>
            <a:off x="1439181" y="2699781"/>
            <a:ext cx="267584" cy="219456"/>
          </a:xfrm>
          <a:prstGeom prst="rect">
            <a:avLst/>
          </a:prstGeom>
          <a:noFill/>
          <a:ln>
            <a:solidFill>
              <a:srgbClr val="FF55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77E36AD-D3DE-C826-76E8-EB9B09B11258}"/>
              </a:ext>
            </a:extLst>
          </p:cNvPr>
          <p:cNvSpPr/>
          <p:nvPr/>
        </p:nvSpPr>
        <p:spPr>
          <a:xfrm>
            <a:off x="727361" y="2699781"/>
            <a:ext cx="267584" cy="219456"/>
          </a:xfrm>
          <a:prstGeom prst="rect">
            <a:avLst/>
          </a:prstGeom>
          <a:noFill/>
          <a:ln>
            <a:solidFill>
              <a:srgbClr val="FF55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4A3CE7-202E-74EB-5684-80297604B50A}"/>
              </a:ext>
            </a:extLst>
          </p:cNvPr>
          <p:cNvSpPr txBox="1"/>
          <p:nvPr/>
        </p:nvSpPr>
        <p:spPr>
          <a:xfrm>
            <a:off x="6441868" y="1188359"/>
            <a:ext cx="484496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MUX input and select signal contacts are ”staggered,” which later proved to be a favorable choice when routing signals between each </a:t>
            </a:r>
            <a:r>
              <a:rPr lang="en-US" i="1" dirty="0" err="1"/>
              <a:t>bitslice</a:t>
            </a:r>
            <a:r>
              <a:rPr lang="en-US" dirty="0"/>
              <a:t>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During </a:t>
            </a:r>
            <a:r>
              <a:rPr lang="en-US" i="1" dirty="0"/>
              <a:t>nand2</a:t>
            </a:r>
            <a:r>
              <a:rPr lang="en-US" dirty="0"/>
              <a:t> cell layout, each poly-to-metal1 via was precisely placed such that a metal1-to-metal3 can be placed on top without causing additional DRC errors due to other nearby metal tracks</a:t>
            </a:r>
          </a:p>
        </p:txBody>
      </p:sp>
    </p:spTree>
    <p:extLst>
      <p:ext uri="{BB962C8B-B14F-4D97-AF65-F5344CB8AC3E}">
        <p14:creationId xmlns:p14="http://schemas.microsoft.com/office/powerpoint/2010/main" val="28546840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45;p7">
            <a:extLst>
              <a:ext uri="{FF2B5EF4-FFF2-40B4-BE49-F238E27FC236}">
                <a16:creationId xmlns:a16="http://schemas.microsoft.com/office/drawing/2014/main" id="{37E7B2F9-4530-7540-9A7D-25FE9B6FF02F}"/>
              </a:ext>
            </a:extLst>
          </p:cNvPr>
          <p:cNvSpPr/>
          <p:nvPr/>
        </p:nvSpPr>
        <p:spPr>
          <a:xfrm rot="10800000" flipH="1">
            <a:off x="0" y="6437013"/>
            <a:ext cx="12192000" cy="42098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 dirty="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45;p7">
            <a:extLst>
              <a:ext uri="{FF2B5EF4-FFF2-40B4-BE49-F238E27FC236}">
                <a16:creationId xmlns:a16="http://schemas.microsoft.com/office/drawing/2014/main" id="{75FA8318-9B15-7F47-850F-EEEFE73BE161}"/>
              </a:ext>
            </a:extLst>
          </p:cNvPr>
          <p:cNvSpPr/>
          <p:nvPr/>
        </p:nvSpPr>
        <p:spPr>
          <a:xfrm rot="10800000" flipH="1">
            <a:off x="0" y="0"/>
            <a:ext cx="12192000" cy="868220"/>
          </a:xfrm>
          <a:prstGeom prst="rect">
            <a:avLst/>
          </a:prstGeom>
          <a:solidFill>
            <a:srgbClr val="13294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00;p1">
            <a:extLst>
              <a:ext uri="{FF2B5EF4-FFF2-40B4-BE49-F238E27FC236}">
                <a16:creationId xmlns:a16="http://schemas.microsoft.com/office/drawing/2014/main" id="{D85133A3-D3C6-7F4C-886E-6BEEF5BF5DD0}"/>
              </a:ext>
            </a:extLst>
          </p:cNvPr>
          <p:cNvSpPr txBox="1"/>
          <p:nvPr/>
        </p:nvSpPr>
        <p:spPr>
          <a:xfrm>
            <a:off x="376808" y="6524381"/>
            <a:ext cx="6426326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sz="900" spc="200" dirty="0">
                <a:solidFill>
                  <a:schemeClr val="bg1"/>
                </a:solidFill>
                <a:ea typeface="Helvetica Neue Light"/>
                <a:cs typeface="Helvetica Neue Light"/>
                <a:sym typeface="Helvetica Neue Light"/>
              </a:rPr>
              <a:t>ECE 425 MP2 PRESENTATION</a:t>
            </a:r>
          </a:p>
        </p:txBody>
      </p:sp>
      <p:sp>
        <p:nvSpPr>
          <p:cNvPr id="13" name="Google Shape;100;p1">
            <a:extLst>
              <a:ext uri="{FF2B5EF4-FFF2-40B4-BE49-F238E27FC236}">
                <a16:creationId xmlns:a16="http://schemas.microsoft.com/office/drawing/2014/main" id="{C0C6FF5B-A16D-B943-8158-9394C4171284}"/>
              </a:ext>
            </a:extLst>
          </p:cNvPr>
          <p:cNvSpPr txBox="1"/>
          <p:nvPr/>
        </p:nvSpPr>
        <p:spPr>
          <a:xfrm>
            <a:off x="9335597" y="6524381"/>
            <a:ext cx="24734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r"/>
            <a:r>
              <a:rPr lang="en-US" sz="900" spc="200" dirty="0">
                <a:solidFill>
                  <a:schemeClr val="bg1"/>
                </a:solidFill>
                <a:ea typeface="Helvetica Neue Light"/>
                <a:cs typeface="Helvetica Neue Light"/>
                <a:sym typeface="Helvetica Neue Light"/>
              </a:rPr>
              <a:t>GRAINGER ENGINEERING</a:t>
            </a:r>
          </a:p>
        </p:txBody>
      </p:sp>
      <p:pic>
        <p:nvPicPr>
          <p:cNvPr id="15" name="Picture 14" descr="A close up of a logo&#10;&#10;Description automatically generated">
            <a:extLst>
              <a:ext uri="{FF2B5EF4-FFF2-40B4-BE49-F238E27FC236}">
                <a16:creationId xmlns:a16="http://schemas.microsoft.com/office/drawing/2014/main" id="{A9194208-BB88-DA45-8C43-B250F5F37B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4210" y="228014"/>
            <a:ext cx="277906" cy="401420"/>
          </a:xfrm>
          <a:prstGeom prst="rect">
            <a:avLst/>
          </a:prstGeom>
        </p:spPr>
      </p:pic>
      <p:sp>
        <p:nvSpPr>
          <p:cNvPr id="16" name="Google Shape;100;p1">
            <a:extLst>
              <a:ext uri="{FF2B5EF4-FFF2-40B4-BE49-F238E27FC236}">
                <a16:creationId xmlns:a16="http://schemas.microsoft.com/office/drawing/2014/main" id="{226FBA8E-8ED2-0F48-B1E6-A03B9736B136}"/>
              </a:ext>
            </a:extLst>
          </p:cNvPr>
          <p:cNvSpPr txBox="1"/>
          <p:nvPr/>
        </p:nvSpPr>
        <p:spPr>
          <a:xfrm>
            <a:off x="376810" y="204051"/>
            <a:ext cx="1091002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sz="2400" i="1" dirty="0" err="1">
                <a:solidFill>
                  <a:schemeClr val="lt1"/>
                </a:solidFill>
                <a:ea typeface="Helvetica Neue"/>
                <a:cs typeface="Helvetica Neue"/>
                <a:sym typeface="Helvetica Neue"/>
              </a:rPr>
              <a:t>alu</a:t>
            </a:r>
            <a:r>
              <a:rPr lang="en-US" sz="2400" dirty="0">
                <a:solidFill>
                  <a:schemeClr val="lt1"/>
                </a:solidFill>
                <a:ea typeface="Helvetica Neue"/>
                <a:cs typeface="Helvetica Neue"/>
                <a:sym typeface="Helvetica Neue"/>
              </a:rPr>
              <a:t> Design</a:t>
            </a:r>
            <a:endParaRPr lang="en-US" sz="2400" dirty="0"/>
          </a:p>
        </p:txBody>
      </p:sp>
      <p:pic>
        <p:nvPicPr>
          <p:cNvPr id="7" name="Picture 6" descr="Chart, treemap chart&#10;&#10;Description automatically generated">
            <a:extLst>
              <a:ext uri="{FF2B5EF4-FFF2-40B4-BE49-F238E27FC236}">
                <a16:creationId xmlns:a16="http://schemas.microsoft.com/office/drawing/2014/main" id="{E911B561-4F25-AC1D-64EE-320B16C55F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318" y="3415287"/>
            <a:ext cx="4958505" cy="2514369"/>
          </a:xfrm>
          <a:prstGeom prst="rect">
            <a:avLst/>
          </a:prstGeom>
        </p:spPr>
      </p:pic>
      <p:pic>
        <p:nvPicPr>
          <p:cNvPr id="9" name="Picture 8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EA80248D-7FD9-5F4C-52CA-CE981FFE63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4658" y="3429000"/>
            <a:ext cx="4958505" cy="2500656"/>
          </a:xfrm>
          <a:prstGeom prst="rect">
            <a:avLst/>
          </a:prstGeom>
        </p:spPr>
      </p:pic>
      <p:pic>
        <p:nvPicPr>
          <p:cNvPr id="11" name="Picture 10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C10CC341-11E4-D3CA-CA1C-7DCAD9B24F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4657" y="1096381"/>
            <a:ext cx="4958506" cy="189601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C62F966-20C7-318F-F51E-C8E21C871A1C}"/>
              </a:ext>
            </a:extLst>
          </p:cNvPr>
          <p:cNvSpPr txBox="1"/>
          <p:nvPr/>
        </p:nvSpPr>
        <p:spPr>
          <a:xfrm>
            <a:off x="376808" y="1158023"/>
            <a:ext cx="6248279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Encoding of ALU function control signals allowed all eight operations of the ALU (i.e. </a:t>
            </a:r>
            <a:r>
              <a:rPr lang="en-US" sz="1200" i="1" dirty="0"/>
              <a:t>ADD, SUBS, SUBR, OR, AND, NOTRS, EXOR, XNOR</a:t>
            </a:r>
            <a:r>
              <a:rPr lang="en-US" sz="1200" dirty="0"/>
              <a:t>) to be collapsed into 4 inputs of a </a:t>
            </a:r>
            <a:r>
              <a:rPr lang="en-US" sz="1200" i="1" dirty="0"/>
              <a:t>MUX4-1</a:t>
            </a:r>
          </a:p>
          <a:p>
            <a:r>
              <a:rPr lang="en-US" sz="12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Control signals </a:t>
            </a:r>
            <a:r>
              <a:rPr lang="en-US" sz="1200" i="1" dirty="0" err="1"/>
              <a:t>alu_op</a:t>
            </a:r>
            <a:r>
              <a:rPr lang="en-US" sz="1200" i="1" dirty="0"/>
              <a:t>&lt;1:0&gt; </a:t>
            </a:r>
            <a:r>
              <a:rPr lang="en-US" sz="1200" dirty="0"/>
              <a:t>and </a:t>
            </a:r>
            <a:r>
              <a:rPr lang="en-US" sz="1200" dirty="0" err="1"/>
              <a:t>inv_</a:t>
            </a:r>
            <a:r>
              <a:rPr lang="en-US" sz="1200" i="1" dirty="0" err="1"/>
              <a:t>alu_op</a:t>
            </a:r>
            <a:r>
              <a:rPr lang="en-US" sz="1200" i="1" dirty="0"/>
              <a:t>&lt;1:0&gt;</a:t>
            </a:r>
            <a:r>
              <a:rPr lang="en-US" sz="1200" dirty="0"/>
              <a:t> are used as the select signals for the MUX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i="1" dirty="0" err="1"/>
              <a:t>alu_op</a:t>
            </a:r>
            <a:r>
              <a:rPr lang="en-US" sz="1200" i="1" dirty="0"/>
              <a:t>&lt;2&gt;</a:t>
            </a:r>
            <a:r>
              <a:rPr lang="en-US" sz="1200" dirty="0"/>
              <a:t> used to select between </a:t>
            </a:r>
            <a:r>
              <a:rPr lang="en-US" sz="1200" i="1" dirty="0"/>
              <a:t>EXOR </a:t>
            </a:r>
            <a:r>
              <a:rPr lang="en-US" sz="1200" dirty="0"/>
              <a:t>and </a:t>
            </a:r>
            <a:r>
              <a:rPr lang="en-US" sz="1200" i="1" dirty="0"/>
              <a:t>XNOR</a:t>
            </a:r>
            <a:r>
              <a:rPr lang="en-US" sz="1200" dirty="0"/>
              <a:t> operation</a:t>
            </a:r>
          </a:p>
          <a:p>
            <a:r>
              <a:rPr lang="en-US" sz="12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First time metal3 is used in design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4D6BFCE-F15E-1701-E0C8-660E880200D1}"/>
              </a:ext>
            </a:extLst>
          </p:cNvPr>
          <p:cNvSpPr txBox="1"/>
          <p:nvPr/>
        </p:nvSpPr>
        <p:spPr>
          <a:xfrm>
            <a:off x="2898406" y="6011017"/>
            <a:ext cx="77136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i="1" dirty="0" err="1"/>
              <a:t>alu</a:t>
            </a:r>
            <a:r>
              <a:rPr lang="en-US" sz="1000" i="1" dirty="0"/>
              <a:t> </a:t>
            </a:r>
            <a:r>
              <a:rPr lang="en-US" sz="1000" dirty="0"/>
              <a:t>Layout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D0DB24A-A027-1316-6C5E-67D0FD08601B}"/>
              </a:ext>
            </a:extLst>
          </p:cNvPr>
          <p:cNvSpPr txBox="1"/>
          <p:nvPr/>
        </p:nvSpPr>
        <p:spPr>
          <a:xfrm>
            <a:off x="8392069" y="6021505"/>
            <a:ext cx="188705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i="1" dirty="0" err="1"/>
              <a:t>alu</a:t>
            </a:r>
            <a:r>
              <a:rPr lang="en-US" sz="1000" i="1" dirty="0"/>
              <a:t> </a:t>
            </a:r>
            <a:r>
              <a:rPr lang="en-US" sz="1000" dirty="0"/>
              <a:t>Layout (Level 0 Hierarchy)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BED6141-C0B4-DBE6-C5D6-7F02382A7D8F}"/>
              </a:ext>
            </a:extLst>
          </p:cNvPr>
          <p:cNvSpPr txBox="1"/>
          <p:nvPr/>
        </p:nvSpPr>
        <p:spPr>
          <a:xfrm>
            <a:off x="8720826" y="3079951"/>
            <a:ext cx="9861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i="1" dirty="0" err="1"/>
              <a:t>alu</a:t>
            </a:r>
            <a:r>
              <a:rPr lang="en-US" sz="1000" i="1" dirty="0"/>
              <a:t> </a:t>
            </a:r>
            <a:r>
              <a:rPr lang="en-US" sz="1000" dirty="0"/>
              <a:t>Schematic</a:t>
            </a:r>
          </a:p>
        </p:txBody>
      </p:sp>
    </p:spTree>
    <p:extLst>
      <p:ext uri="{BB962C8B-B14F-4D97-AF65-F5344CB8AC3E}">
        <p14:creationId xmlns:p14="http://schemas.microsoft.com/office/powerpoint/2010/main" val="4297879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19408</TotalTime>
  <Words>1334</Words>
  <Application>Microsoft Macintosh PowerPoint</Application>
  <PresentationFormat>Widescreen</PresentationFormat>
  <Paragraphs>160</Paragraphs>
  <Slides>16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a template. Please copy this document before making any edits</dc:title>
  <dc:creator>Nielsen, Joshua</dc:creator>
  <cp:lastModifiedBy>Jack Arndt</cp:lastModifiedBy>
  <cp:revision>130</cp:revision>
  <dcterms:created xsi:type="dcterms:W3CDTF">2019-01-14T22:06:33Z</dcterms:created>
  <dcterms:modified xsi:type="dcterms:W3CDTF">2022-05-24T17:52:07Z</dcterms:modified>
</cp:coreProperties>
</file>